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71" r:id="rId1"/>
  </p:sldMasterIdLst>
  <p:notesMasterIdLst>
    <p:notesMasterId r:id="rId22"/>
  </p:notesMasterIdLst>
  <p:sldIdLst>
    <p:sldId id="283" r:id="rId2"/>
    <p:sldId id="268" r:id="rId3"/>
    <p:sldId id="299" r:id="rId4"/>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300" r:id="rId20"/>
    <p:sldId id="27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Inter" panose="020B0604020202020204" charset="0"/>
      <p:regular r:id="rId29"/>
      <p:bold r:id="rId30"/>
      <p:italic r:id="rId31"/>
      <p:boldItalic r:id="rId32"/>
    </p:embeddedFont>
    <p:embeddedFont>
      <p:font typeface="Segoe UI Black" panose="020B0A02040204020203" pitchFamily="34" charset="0"/>
      <p:bold r:id="rId33"/>
      <p:boldItalic r:id="rId34"/>
    </p:embeddedFont>
    <p:embeddedFont>
      <p:font typeface="Segoe UI Semibold" panose="020B0702040204020203" pitchFamily="34" charset="0"/>
      <p:bold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348" userDrawn="1">
          <p15:clr>
            <a:srgbClr val="A4A3A4"/>
          </p15:clr>
        </p15:guide>
        <p15:guide id="4" pos="347" userDrawn="1">
          <p15:clr>
            <a:srgbClr val="A4A3A4"/>
          </p15:clr>
        </p15:guide>
        <p15:guide id="5" orient="horz" pos="346" userDrawn="1">
          <p15:clr>
            <a:srgbClr val="A4A3A4"/>
          </p15:clr>
        </p15:guide>
        <p15:guide id="6" orient="horz" pos="39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914"/>
    <a:srgbClr val="0A72E7"/>
    <a:srgbClr val="5099EE"/>
    <a:srgbClr val="C11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290" autoAdjust="0"/>
    <p:restoredTop sz="94660"/>
  </p:normalViewPr>
  <p:slideViewPr>
    <p:cSldViewPr snapToGrid="0" showGuides="1">
      <p:cViewPr varScale="1">
        <p:scale>
          <a:sx n="35" d="100"/>
          <a:sy n="35" d="100"/>
        </p:scale>
        <p:origin x="48" y="1128"/>
      </p:cViewPr>
      <p:guideLst>
        <p:guide orient="horz" pos="2160"/>
        <p:guide pos="3840"/>
        <p:guide pos="7348"/>
        <p:guide pos="347"/>
        <p:guide orient="horz" pos="346"/>
        <p:guide orient="horz" pos="399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61BD87-27AB-401D-9E72-D0955E8B801E}"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18D209-2423-424B-AFD3-5C117D67BC01}" type="slidenum">
              <a:rPr lang="en-US" smtClean="0"/>
              <a:t>‹#›</a:t>
            </a:fld>
            <a:endParaRPr lang="en-US"/>
          </a:p>
        </p:txBody>
      </p:sp>
    </p:spTree>
    <p:extLst>
      <p:ext uri="{BB962C8B-B14F-4D97-AF65-F5344CB8AC3E}">
        <p14:creationId xmlns:p14="http://schemas.microsoft.com/office/powerpoint/2010/main" val="115568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28978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39231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44813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4CF5178-D89D-40D0-561E-A246AE220554}"/>
              </a:ext>
            </a:extLst>
          </p:cNvPr>
          <p:cNvSpPr>
            <a:spLocks noGrp="1"/>
          </p:cNvSpPr>
          <p:nvPr>
            <p:ph type="pic" sz="quarter" idx="10"/>
          </p:nvPr>
        </p:nvSpPr>
        <p:spPr>
          <a:xfrm>
            <a:off x="7754261" y="3737834"/>
            <a:ext cx="4437743" cy="3120166"/>
          </a:xfrm>
          <a:custGeom>
            <a:avLst/>
            <a:gdLst>
              <a:gd name="connsiteX0" fmla="*/ 0 w 4005943"/>
              <a:gd name="connsiteY0" fmla="*/ 0 h 3120166"/>
              <a:gd name="connsiteX1" fmla="*/ 4005943 w 4005943"/>
              <a:gd name="connsiteY1" fmla="*/ 0 h 3120166"/>
              <a:gd name="connsiteX2" fmla="*/ 4005943 w 4005943"/>
              <a:gd name="connsiteY2" fmla="*/ 3120166 h 3120166"/>
              <a:gd name="connsiteX3" fmla="*/ 0 w 4005943"/>
              <a:gd name="connsiteY3" fmla="*/ 3120166 h 3120166"/>
            </a:gdLst>
            <a:ahLst/>
            <a:cxnLst>
              <a:cxn ang="0">
                <a:pos x="connsiteX0" y="connsiteY0"/>
              </a:cxn>
              <a:cxn ang="0">
                <a:pos x="connsiteX1" y="connsiteY1"/>
              </a:cxn>
              <a:cxn ang="0">
                <a:pos x="connsiteX2" y="connsiteY2"/>
              </a:cxn>
              <a:cxn ang="0">
                <a:pos x="connsiteX3" y="connsiteY3"/>
              </a:cxn>
            </a:cxnLst>
            <a:rect l="l" t="t" r="r" b="b"/>
            <a:pathLst>
              <a:path w="4005943" h="3120166">
                <a:moveTo>
                  <a:pt x="0" y="0"/>
                </a:moveTo>
                <a:lnTo>
                  <a:pt x="4005943" y="0"/>
                </a:lnTo>
                <a:lnTo>
                  <a:pt x="4005943" y="3120166"/>
                </a:lnTo>
                <a:lnTo>
                  <a:pt x="0" y="3120166"/>
                </a:lnTo>
                <a:close/>
              </a:path>
            </a:pathLst>
          </a:custGeom>
        </p:spPr>
        <p:txBody>
          <a:bodyPr wrap="square">
            <a:noAutofit/>
          </a:bodyPr>
          <a:lstStyle/>
          <a:p>
            <a:endParaRPr lang="en-IN"/>
          </a:p>
        </p:txBody>
      </p:sp>
      <p:sp>
        <p:nvSpPr>
          <p:cNvPr id="8" name="Title 7">
            <a:extLst>
              <a:ext uri="{FF2B5EF4-FFF2-40B4-BE49-F238E27FC236}">
                <a16:creationId xmlns:a16="http://schemas.microsoft.com/office/drawing/2014/main" id="{D23D0393-3D70-1DB4-991A-2C36B6989C77}"/>
              </a:ext>
            </a:extLst>
          </p:cNvPr>
          <p:cNvSpPr>
            <a:spLocks noGrp="1"/>
          </p:cNvSpPr>
          <p:nvPr>
            <p:ph type="title" hasCustomPrompt="1"/>
          </p:nvPr>
        </p:nvSpPr>
        <p:spPr>
          <a:xfrm>
            <a:off x="6096000" y="2544141"/>
            <a:ext cx="5257800" cy="664845"/>
          </a:xfrm>
          <a:prstGeom prst="rect">
            <a:avLst/>
          </a:prstGeom>
        </p:spPr>
        <p:txBody>
          <a:bodyPr anchor="ctr"/>
          <a:lstStyle>
            <a:lvl1pPr>
              <a:defRPr lang="en-US" sz="3000" b="1" i="0" u="none" strike="noStrike" kern="1200" smtClean="0">
                <a:solidFill>
                  <a:schemeClr val="accent1"/>
                </a:solidFill>
                <a:effectLst/>
                <a:latin typeface="+mn-lt"/>
                <a:ea typeface="+mn-ea"/>
                <a:cs typeface="+mn-cs"/>
              </a:defRPr>
            </a:lvl1pPr>
          </a:lstStyle>
          <a:p>
            <a:r>
              <a:rPr lang="en-US" dirty="0"/>
              <a:t>Click to edit title</a:t>
            </a:r>
            <a:endParaRPr lang="en-IN" dirty="0"/>
          </a:p>
        </p:txBody>
      </p:sp>
      <p:sp>
        <p:nvSpPr>
          <p:cNvPr id="10" name="Content Placeholder 9">
            <a:extLst>
              <a:ext uri="{FF2B5EF4-FFF2-40B4-BE49-F238E27FC236}">
                <a16:creationId xmlns:a16="http://schemas.microsoft.com/office/drawing/2014/main" id="{77201A2C-7BC4-2CA0-3DAA-219BAD3A952F}"/>
              </a:ext>
            </a:extLst>
          </p:cNvPr>
          <p:cNvSpPr>
            <a:spLocks noGrp="1"/>
          </p:cNvSpPr>
          <p:nvPr>
            <p:ph sz="quarter" idx="11" hasCustomPrompt="1"/>
          </p:nvPr>
        </p:nvSpPr>
        <p:spPr>
          <a:xfrm>
            <a:off x="6096005" y="3120172"/>
            <a:ext cx="4437743" cy="224805"/>
          </a:xfrm>
          <a:prstGeom prst="rect">
            <a:avLst/>
          </a:prstGeom>
          <a:noFill/>
        </p:spPr>
        <p:txBody>
          <a:bodyPr wrap="square" rtlCol="0">
            <a:spAutoFit/>
          </a:bodyPr>
          <a:lstStyle>
            <a:lvl1pPr marL="0" indent="0">
              <a:lnSpc>
                <a:spcPts val="1125"/>
              </a:lnSpc>
              <a:buFont typeface="Arial" panose="020B0604020202020204" pitchFamily="34" charset="0"/>
              <a:buNone/>
              <a:defRPr lang="en-IN" sz="788" dirty="0">
                <a:solidFill>
                  <a:schemeClr val="bg1">
                    <a:lumMod val="75000"/>
                  </a:schemeClr>
                </a:solidFill>
              </a:defRPr>
            </a:lvl1pPr>
          </a:lstStyle>
          <a:p>
            <a:pPr marL="0" lvl="0">
              <a:lnSpc>
                <a:spcPts val="1125"/>
              </a:lnSpc>
            </a:pPr>
            <a:r>
              <a:rPr lang="en-US" dirty="0"/>
              <a:t>Click To Edit Body</a:t>
            </a:r>
            <a:endParaRPr lang="en-IN" dirty="0"/>
          </a:p>
        </p:txBody>
      </p:sp>
    </p:spTree>
    <p:extLst>
      <p:ext uri="{BB962C8B-B14F-4D97-AF65-F5344CB8AC3E}">
        <p14:creationId xmlns:p14="http://schemas.microsoft.com/office/powerpoint/2010/main" val="11128317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716F3F-61B7-C2A7-9DC5-1D6C5AF9DD5B}"/>
              </a:ext>
            </a:extLst>
          </p:cNvPr>
          <p:cNvSpPr>
            <a:spLocks noGrp="1"/>
          </p:cNvSpPr>
          <p:nvPr>
            <p:ph type="title" hasCustomPrompt="1"/>
          </p:nvPr>
        </p:nvSpPr>
        <p:spPr>
          <a:xfrm>
            <a:off x="838200" y="2324101"/>
            <a:ext cx="10515600" cy="1546010"/>
          </a:xfrm>
          <a:prstGeom prst="rect">
            <a:avLst/>
          </a:prstGeom>
        </p:spPr>
        <p:txBody>
          <a:bodyPr anchor="ctr"/>
          <a:lstStyle>
            <a:lvl1pPr algn="ctr">
              <a:lnSpc>
                <a:spcPct val="100000"/>
              </a:lnSpc>
              <a:defRPr lang="en-US" sz="8625" b="1" i="0" u="none" strike="noStrike" kern="1200" smtClean="0">
                <a:solidFill>
                  <a:schemeClr val="accent1"/>
                </a:solidFill>
                <a:effectLst/>
                <a:latin typeface="+mn-lt"/>
                <a:ea typeface="+mn-ea"/>
                <a:cs typeface="+mn-cs"/>
              </a:defRPr>
            </a:lvl1pPr>
          </a:lstStyle>
          <a:p>
            <a:r>
              <a:rPr lang="en-US" dirty="0"/>
              <a:t>edit title</a:t>
            </a:r>
            <a:endParaRPr lang="en-IN" dirty="0"/>
          </a:p>
        </p:txBody>
      </p:sp>
    </p:spTree>
    <p:extLst>
      <p:ext uri="{BB962C8B-B14F-4D97-AF65-F5344CB8AC3E}">
        <p14:creationId xmlns:p14="http://schemas.microsoft.com/office/powerpoint/2010/main" val="1815039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3F39AC-D7C6-3C21-6480-AA8B881B7F2C}"/>
              </a:ext>
            </a:extLst>
          </p:cNvPr>
          <p:cNvSpPr>
            <a:spLocks noGrp="1"/>
          </p:cNvSpPr>
          <p:nvPr>
            <p:ph type="title" hasCustomPrompt="1"/>
          </p:nvPr>
        </p:nvSpPr>
        <p:spPr>
          <a:xfrm>
            <a:off x="838200" y="2705105"/>
            <a:ext cx="10515600" cy="1325563"/>
          </a:xfrm>
          <a:noFill/>
        </p:spPr>
        <p:txBody>
          <a:bodyPr wrap="none" numCol="1" rtlCol="0">
            <a:prstTxWarp prst="textDeflateBottom">
              <a:avLst>
                <a:gd name="adj" fmla="val 74557"/>
              </a:avLst>
            </a:prstTxWarp>
            <a:spAutoFit/>
          </a:bodyPr>
          <a:lstStyle>
            <a:lvl1pPr>
              <a:defRPr lang="en-IN" sz="7200" b="1">
                <a:solidFill>
                  <a:schemeClr val="accent1"/>
                </a:solidFill>
                <a:effectLst>
                  <a:outerShdw blurRad="88900" dist="114300" dir="5400000" algn="t" rotWithShape="0">
                    <a:prstClr val="black">
                      <a:alpha val="40000"/>
                    </a:prstClr>
                  </a:outerShdw>
                </a:effectLst>
                <a:latin typeface="+mn-lt"/>
                <a:ea typeface="+mn-ea"/>
                <a:cs typeface="+mn-cs"/>
              </a:defRPr>
            </a:lvl1pPr>
          </a:lstStyle>
          <a:p>
            <a:pPr marL="0" lvl="0" algn="ctr" defTabSz="457200"/>
            <a:r>
              <a:rPr lang="en-US" dirty="0"/>
              <a:t>Title Here</a:t>
            </a:r>
            <a:endParaRPr lang="en-IN" dirty="0"/>
          </a:p>
        </p:txBody>
      </p:sp>
    </p:spTree>
    <p:extLst>
      <p:ext uri="{BB962C8B-B14F-4D97-AF65-F5344CB8AC3E}">
        <p14:creationId xmlns:p14="http://schemas.microsoft.com/office/powerpoint/2010/main" val="65436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E8A79E4-BE6D-3585-5575-F4A1C56B7EF2}"/>
              </a:ext>
            </a:extLst>
          </p:cNvPr>
          <p:cNvSpPr>
            <a:spLocks noGrp="1"/>
          </p:cNvSpPr>
          <p:nvPr>
            <p:ph type="pic" sz="quarter" idx="10"/>
          </p:nvPr>
        </p:nvSpPr>
        <p:spPr>
          <a:xfrm>
            <a:off x="0" y="0"/>
            <a:ext cx="12192000" cy="6858000"/>
          </a:xfrm>
          <a:prstGeom prst="rect">
            <a:avLst/>
          </a:prstGeom>
        </p:spPr>
        <p:txBody>
          <a:bodyPr/>
          <a:lstStyle/>
          <a:p>
            <a:endParaRPr lang="en-IN"/>
          </a:p>
        </p:txBody>
      </p:sp>
    </p:spTree>
    <p:extLst>
      <p:ext uri="{BB962C8B-B14F-4D97-AF65-F5344CB8AC3E}">
        <p14:creationId xmlns:p14="http://schemas.microsoft.com/office/powerpoint/2010/main" val="3185820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3098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75266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4728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982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55464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B64CB-5981-40ED-98D8-4772C6D76B09}" type="datetimeFigureOut">
              <a:rPr lang="en-IN" smtClean="0"/>
              <a:t>29-01-2025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E89B88F-55D6-4716-92A5-6E65A48626B9}" type="slidenum">
              <a:rPr lang="en-IN" smtClean="0"/>
              <a:t>‹#›</a:t>
            </a:fld>
            <a:endParaRPr lang="en-IN"/>
          </a:p>
        </p:txBody>
      </p:sp>
    </p:spTree>
    <p:extLst>
      <p:ext uri="{BB962C8B-B14F-4D97-AF65-F5344CB8AC3E}">
        <p14:creationId xmlns:p14="http://schemas.microsoft.com/office/powerpoint/2010/main" val="33423027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88019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0582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1/29/2025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grpSp>
        <p:nvGrpSpPr>
          <p:cNvPr id="7" name="Group 6">
            <a:extLst>
              <a:ext uri="{FF2B5EF4-FFF2-40B4-BE49-F238E27FC236}">
                <a16:creationId xmlns:a16="http://schemas.microsoft.com/office/drawing/2014/main" id="{EE9F498E-9A1C-4D12-AC93-DDAD2304E0C2}"/>
              </a:ext>
            </a:extLst>
          </p:cNvPr>
          <p:cNvGrpSpPr/>
          <p:nvPr userDrawn="1"/>
        </p:nvGrpSpPr>
        <p:grpSpPr>
          <a:xfrm>
            <a:off x="654016" y="1964628"/>
            <a:ext cx="10883977" cy="2928744"/>
            <a:chOff x="3283107" y="2671620"/>
            <a:chExt cx="5622870" cy="1513045"/>
          </a:xfrm>
          <a:solidFill>
            <a:schemeClr val="tx1">
              <a:alpha val="13000"/>
            </a:schemeClr>
          </a:solidFill>
        </p:grpSpPr>
        <p:sp>
          <p:nvSpPr>
            <p:cNvPr id="8" name="Freeform: Shape 7">
              <a:extLst>
                <a:ext uri="{FF2B5EF4-FFF2-40B4-BE49-F238E27FC236}">
                  <a16:creationId xmlns:a16="http://schemas.microsoft.com/office/drawing/2014/main" id="{40B9253B-3FDC-4DF9-893B-ECADA8E0248D}"/>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9" name="Freeform: Shape 8">
              <a:extLst>
                <a:ext uri="{FF2B5EF4-FFF2-40B4-BE49-F238E27FC236}">
                  <a16:creationId xmlns:a16="http://schemas.microsoft.com/office/drawing/2014/main" id="{B9585B85-68BC-4644-9DB5-D9CD7144612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77FF16AE-0E62-45F5-AAF5-9191D3FA2263}"/>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5F9C3408-AFD5-4B2F-AF87-54A0FF52A6AD}"/>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AF218DCE-A7FE-4C00-91BB-29CCB792087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C2F3679B-0D5B-45BB-AE23-8B2F4D8E8059}"/>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C553E486-AB54-4ED1-A99B-1955CA611C70}"/>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spTree>
    <p:extLst>
      <p:ext uri="{BB962C8B-B14F-4D97-AF65-F5344CB8AC3E}">
        <p14:creationId xmlns:p14="http://schemas.microsoft.com/office/powerpoint/2010/main" val="1387162493"/>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90" r:id="rId13"/>
    <p:sldLayoutId id="2147483795" r:id="rId14"/>
    <p:sldLayoutId id="214748364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A871D-3C27-465A-A940-9B9015830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72267"/>
            <a:ext cx="11582400" cy="3713466"/>
          </a:xfrm>
          <a:prstGeom prst="rect">
            <a:avLst/>
          </a:prstGeom>
        </p:spPr>
      </p:pic>
      <p:sp>
        <p:nvSpPr>
          <p:cNvPr id="4" name="TextBox 3">
            <a:extLst>
              <a:ext uri="{FF2B5EF4-FFF2-40B4-BE49-F238E27FC236}">
                <a16:creationId xmlns:a16="http://schemas.microsoft.com/office/drawing/2014/main" id="{5ED66164-5E85-4E39-8462-8E2E3652F4FC}"/>
              </a:ext>
            </a:extLst>
          </p:cNvPr>
          <p:cNvSpPr txBox="1"/>
          <p:nvPr/>
        </p:nvSpPr>
        <p:spPr>
          <a:xfrm flipH="1">
            <a:off x="-1" y="606475"/>
            <a:ext cx="12192001" cy="707886"/>
          </a:xfrm>
          <a:prstGeom prst="rect">
            <a:avLst/>
          </a:prstGeom>
          <a:noFill/>
        </p:spPr>
        <p:txBody>
          <a:bodyPr wrap="square" rtlCol="0">
            <a:spAutoFit/>
          </a:bodyPr>
          <a:lstStyle/>
          <a:p>
            <a:pPr algn="ctr"/>
            <a:r>
              <a:rPr lang="en-IN" sz="4000" dirty="0">
                <a:solidFill>
                  <a:srgbClr val="FF0000"/>
                </a:solidFill>
                <a:latin typeface="Segoe UI Black" panose="020B0A02040204020203" pitchFamily="34" charset="0"/>
                <a:ea typeface="Segoe UI Black" panose="020B0A02040204020203" pitchFamily="34" charset="0"/>
              </a:rPr>
              <a:t>NETFLIX DATA ANALYSIS USING SQL</a:t>
            </a:r>
          </a:p>
        </p:txBody>
      </p:sp>
    </p:spTree>
    <p:extLst>
      <p:ext uri="{BB962C8B-B14F-4D97-AF65-F5344CB8AC3E}">
        <p14:creationId xmlns:p14="http://schemas.microsoft.com/office/powerpoint/2010/main" val="4162880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4708981"/>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9.  Count the number of content items in each genre</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	listed_in, COUNT(*) count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	netflix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GROUP BY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	listed_in               </a:t>
            </a:r>
            <a:r>
              <a:rPr lang="en-US" sz="2000" dirty="0">
                <a:latin typeface="Segoe UI Semibold" panose="020B0702040204020203" pitchFamily="34" charset="0"/>
                <a:ea typeface="Segoe UI Black" panose="020B0A02040204020203" pitchFamily="34" charset="0"/>
                <a:cs typeface="Segoe UI Semibold" panose="020B0702040204020203" pitchFamily="34" charset="0"/>
              </a:rPr>
              <a:t>                                                                   </a:t>
            </a:r>
            <a:r>
              <a:rPr lang="en-US" sz="1600" dirty="0">
                <a:solidFill>
                  <a:srgbClr val="E50914"/>
                </a:solidFill>
                <a:latin typeface="Segoe UI Semibold" panose="020B0702040204020203" pitchFamily="34" charset="0"/>
                <a:ea typeface="Segoe UI Black" panose="020B0A02040204020203" pitchFamily="34" charset="0"/>
                <a:cs typeface="Segoe UI Semibold" panose="020B0702040204020203" pitchFamily="34" charset="0"/>
              </a:rPr>
              <a:t>541</a:t>
            </a:r>
            <a:r>
              <a:rPr lang="en-US" sz="1600" dirty="0">
                <a:solidFill>
                  <a:srgbClr val="E50914"/>
                </a:solidFill>
                <a:latin typeface="Segoe UI Semibold" panose="020B0702040204020203" pitchFamily="34" charset="0"/>
                <a:cs typeface="Segoe UI Semibold" panose="020B0702040204020203" pitchFamily="34" charset="0"/>
              </a:rPr>
              <a:t> row(s) returned</a:t>
            </a:r>
            <a:endPar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ORDER BY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	count DESC;</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a:t>
            </a:r>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5" name="Picture 4">
            <a:extLst>
              <a:ext uri="{FF2B5EF4-FFF2-40B4-BE49-F238E27FC236}">
                <a16:creationId xmlns:a16="http://schemas.microsoft.com/office/drawing/2014/main" id="{4A0FAB3C-602D-4920-82CB-CB30D5E0A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158" y="1415926"/>
            <a:ext cx="3448531" cy="1667108"/>
          </a:xfrm>
          <a:prstGeom prst="rect">
            <a:avLst/>
          </a:prstGeom>
        </p:spPr>
      </p:pic>
    </p:spTree>
    <p:extLst>
      <p:ext uri="{BB962C8B-B14F-4D97-AF65-F5344CB8AC3E}">
        <p14:creationId xmlns:p14="http://schemas.microsoft.com/office/powerpoint/2010/main" val="22174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6247864"/>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10.  Find each year and the average numbers of content release in India on Netflix. return top 5 year 	with highest avg content release!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EXTRACT(YEAR FROM STR_TO_DATE(date_added, '%M %d, %Y')) AS year,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COUNT(show_id) AS content_count,</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ROUND(COUNT(show_id)/ (SELECT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COUNT(show_id)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WHERE</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country LIKE ('%India%'))*100,2) AS avg_release</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netflix</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country LIKE ('%India%’)</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GROUP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year</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ORDER BY</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content_count DESC LIMIT 5;																			</a:t>
            </a:r>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4" name="Picture 3">
            <a:extLst>
              <a:ext uri="{FF2B5EF4-FFF2-40B4-BE49-F238E27FC236}">
                <a16:creationId xmlns:a16="http://schemas.microsoft.com/office/drawing/2014/main" id="{5874CF0A-1D76-46A6-8C4A-F1C0C35B1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951" y="2481424"/>
            <a:ext cx="2815096" cy="1895152"/>
          </a:xfrm>
          <a:prstGeom prst="rect">
            <a:avLst/>
          </a:prstGeom>
        </p:spPr>
      </p:pic>
    </p:spTree>
    <p:extLst>
      <p:ext uri="{BB962C8B-B14F-4D97-AF65-F5344CB8AC3E}">
        <p14:creationId xmlns:p14="http://schemas.microsoft.com/office/powerpoint/2010/main" val="59694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7048083"/>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11. List all movies that are documentaries</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	netflix</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WHERE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	type = 'Movie' AND listed_in LIKE ('%Documentaries%’);</a:t>
            </a:r>
          </a:p>
          <a:p>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12. Find all content without a director</a:t>
            </a:r>
            <a:endParaRPr lang="en-IN"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director IS NULL;                                                                                                     </a:t>
            </a:r>
            <a:r>
              <a:rPr lang="en-US" sz="1600" dirty="0">
                <a:solidFill>
                  <a:srgbClr val="E50914"/>
                </a:solidFill>
                <a:latin typeface="Segoe UI Semibold" panose="020B0702040204020203" pitchFamily="34" charset="0"/>
                <a:ea typeface="Segoe UI Black" panose="020B0A02040204020203" pitchFamily="34" charset="0"/>
                <a:cs typeface="Segoe UI Semibold" panose="020B0702040204020203" pitchFamily="34" charset="0"/>
              </a:rPr>
              <a:t>2634</a:t>
            </a:r>
            <a:r>
              <a:rPr lang="en-US" sz="1600" dirty="0">
                <a:solidFill>
                  <a:srgbClr val="E50914"/>
                </a:solidFill>
                <a:latin typeface="Segoe UI Semibold" panose="020B0702040204020203" pitchFamily="34" charset="0"/>
                <a:cs typeface="Segoe UI Semibold" panose="020B0702040204020203" pitchFamily="34" charset="0"/>
              </a:rPr>
              <a:t> row(s) returned </a:t>
            </a:r>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a:t>
            </a: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13.  Find how many movies actor 'Salman Khan' appeared in last 10 years!</a:t>
            </a:r>
          </a:p>
          <a:p>
            <a:r>
              <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	netflix</a:t>
            </a:r>
          </a:p>
          <a:p>
            <a:r>
              <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WHERE</a:t>
            </a:r>
          </a:p>
          <a:p>
            <a:r>
              <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	 cast LIKE '%Salman Khan%' AND release_year&gt;YEAR(CURDATE()) - 15;</a:t>
            </a:r>
          </a:p>
          <a:p>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5" name="Picture 4">
            <a:extLst>
              <a:ext uri="{FF2B5EF4-FFF2-40B4-BE49-F238E27FC236}">
                <a16:creationId xmlns:a16="http://schemas.microsoft.com/office/drawing/2014/main" id="{5D5F26CF-87BF-4970-9E4B-65CE6B5CA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7285" y="1212481"/>
            <a:ext cx="3534268" cy="1638529"/>
          </a:xfrm>
          <a:prstGeom prst="rect">
            <a:avLst/>
          </a:prstGeom>
        </p:spPr>
      </p:pic>
      <p:pic>
        <p:nvPicPr>
          <p:cNvPr id="17" name="Picture 16">
            <a:extLst>
              <a:ext uri="{FF2B5EF4-FFF2-40B4-BE49-F238E27FC236}">
                <a16:creationId xmlns:a16="http://schemas.microsoft.com/office/drawing/2014/main" id="{EFCC5F2A-3A5D-4121-B598-26A3BFCAC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647" y="3320142"/>
            <a:ext cx="7563906" cy="1208313"/>
          </a:xfrm>
          <a:prstGeom prst="rect">
            <a:avLst/>
          </a:prstGeom>
        </p:spPr>
      </p:pic>
      <p:pic>
        <p:nvPicPr>
          <p:cNvPr id="19" name="Picture 18">
            <a:extLst>
              <a:ext uri="{FF2B5EF4-FFF2-40B4-BE49-F238E27FC236}">
                <a16:creationId xmlns:a16="http://schemas.microsoft.com/office/drawing/2014/main" id="{F188A7A6-9267-43A3-9686-706691D5E6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566" y="5466719"/>
            <a:ext cx="6779987" cy="988410"/>
          </a:xfrm>
          <a:prstGeom prst="rect">
            <a:avLst/>
          </a:prstGeom>
        </p:spPr>
      </p:pic>
    </p:spTree>
    <p:extLst>
      <p:ext uri="{BB962C8B-B14F-4D97-AF65-F5344CB8AC3E}">
        <p14:creationId xmlns:p14="http://schemas.microsoft.com/office/powerpoint/2010/main" val="245702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6370975"/>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14. 	Categorize the content based on the presence of the keywords 'kill' and 'violence’ 	in the description field. Label content containing these keywords as 'Bad' and all 	other content as 'Good'. Count how many items fall into each category.</a:t>
            </a:r>
          </a:p>
          <a:p>
            <a:endParaRPr lang="en-US" sz="1600" dirty="0">
              <a:latin typeface="Segoe UI Semibold" panose="020B0702040204020203" pitchFamily="34" charset="0"/>
              <a:ea typeface="Segoe UI Black" panose="020B0A02040204020203" pitchFamily="34" charset="0"/>
              <a:cs typeface="Segoe UI Semibold" panose="020B0702040204020203" pitchFamily="34" charset="0"/>
            </a:endParaRP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WITH new_table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AS  (SELECT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 CASE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WHEN description LIKE '%Kill%' THEN 'Bad_content’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WHEN description LIKE '%Violence%' THEN 'Bad_content’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ELSE 'Good_content’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END AS category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FROM netflix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category, COUNT(*) AS total_content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new_table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GROUP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category;</a:t>
            </a:r>
          </a:p>
          <a:p>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4" name="Picture 3">
            <a:extLst>
              <a:ext uri="{FF2B5EF4-FFF2-40B4-BE49-F238E27FC236}">
                <a16:creationId xmlns:a16="http://schemas.microsoft.com/office/drawing/2014/main" id="{F4800E0A-1822-40E1-B750-EB598FCDA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8120" y="2909332"/>
            <a:ext cx="3255176" cy="1555988"/>
          </a:xfrm>
          <a:prstGeom prst="rect">
            <a:avLst/>
          </a:prstGeom>
        </p:spPr>
      </p:pic>
    </p:spTree>
    <p:extLst>
      <p:ext uri="{BB962C8B-B14F-4D97-AF65-F5344CB8AC3E}">
        <p14:creationId xmlns:p14="http://schemas.microsoft.com/office/powerpoint/2010/main" val="56815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6924973"/>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pPr algn="just"/>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15. Find the oldest movie or TV show on Netflix.</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release_year = (SELECT MIN(release_year) FROM netflix );</a:t>
            </a:r>
          </a:p>
          <a:p>
            <a:pPr algn="just"/>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16. Find the shortest movie on Netflix.</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type='Movie' AND CAST(SUBSTRING_INDEX(duration,' ',1)AS UNSIGNED)=</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(SELECT MIN(CAST(SUBSTRING_INDEX(duration,' ',1)AS UNSIGNED)) AS durations</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FROM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 = 'Movie' );</a:t>
            </a:r>
          </a:p>
          <a:p>
            <a:pPr algn="just"/>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17. Calculate the total number of seasons for all TV shows combined.</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	SUM(CAST(SUBSTRING_INDEX(duration,' ',1)AS UNSIGNED)) AS season_count</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FROM netflix</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WHERE type = 'TV Show';</a:t>
            </a: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5" name="Picture 4">
            <a:extLst>
              <a:ext uri="{FF2B5EF4-FFF2-40B4-BE49-F238E27FC236}">
                <a16:creationId xmlns:a16="http://schemas.microsoft.com/office/drawing/2014/main" id="{7BA7CC4D-063A-4950-9E41-4B488056F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020" y="1831183"/>
            <a:ext cx="7697274" cy="495369"/>
          </a:xfrm>
          <a:prstGeom prst="rect">
            <a:avLst/>
          </a:prstGeom>
        </p:spPr>
      </p:pic>
      <p:pic>
        <p:nvPicPr>
          <p:cNvPr id="7" name="Picture 6">
            <a:extLst>
              <a:ext uri="{FF2B5EF4-FFF2-40B4-BE49-F238E27FC236}">
                <a16:creationId xmlns:a16="http://schemas.microsoft.com/office/drawing/2014/main" id="{EC1C62B0-42D8-4A51-BB54-9C64421C7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651" y="3429000"/>
            <a:ext cx="7830643" cy="571580"/>
          </a:xfrm>
          <a:prstGeom prst="rect">
            <a:avLst/>
          </a:prstGeom>
        </p:spPr>
      </p:pic>
      <p:pic>
        <p:nvPicPr>
          <p:cNvPr id="17" name="Picture 16">
            <a:extLst>
              <a:ext uri="{FF2B5EF4-FFF2-40B4-BE49-F238E27FC236}">
                <a16:creationId xmlns:a16="http://schemas.microsoft.com/office/drawing/2014/main" id="{2643C8AC-64E5-4E04-98DF-9AFB41E0B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8499" y="5600425"/>
            <a:ext cx="2147607" cy="707016"/>
          </a:xfrm>
          <a:prstGeom prst="rect">
            <a:avLst/>
          </a:prstGeom>
        </p:spPr>
      </p:pic>
    </p:spTree>
    <p:extLst>
      <p:ext uri="{BB962C8B-B14F-4D97-AF65-F5344CB8AC3E}">
        <p14:creationId xmlns:p14="http://schemas.microsoft.com/office/powerpoint/2010/main" val="8448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4647426"/>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pPr algn="just"/>
            <a:endPar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pPr algn="just"/>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18. Identify the average runtime for movies and TV shows.</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 CASE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WHEN type = 'Movie' THEN ROUND(AVG(SUBSTRING_INDEX(duration,' ',1)),2)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END AS avg_runtime,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CASE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WHEN type = 'TV Show' THEN ROUND(AVG(SUBSTRING_INDEX(duration,' ',1)),2)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END AS avg_season</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pPr algn="just"/>
            <a:r>
              <a:rPr lang="en-US" sz="1600" dirty="0">
                <a:latin typeface="Segoe UI Semibold" panose="020B0702040204020203" pitchFamily="34" charset="0"/>
                <a:ea typeface="Segoe UI Black" panose="020B0A02040204020203" pitchFamily="34" charset="0"/>
                <a:cs typeface="Segoe UI Semibold" panose="020B0702040204020203" pitchFamily="34" charset="0"/>
              </a:rPr>
              <a:t>GROUP BY type;</a:t>
            </a:r>
          </a:p>
          <a:p>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4" name="Picture 3">
            <a:extLst>
              <a:ext uri="{FF2B5EF4-FFF2-40B4-BE49-F238E27FC236}">
                <a16:creationId xmlns:a16="http://schemas.microsoft.com/office/drawing/2014/main" id="{31161FB9-A3B9-4888-9486-552790745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3102" y="2334599"/>
            <a:ext cx="2553056" cy="704948"/>
          </a:xfrm>
          <a:prstGeom prst="rect">
            <a:avLst/>
          </a:prstGeom>
        </p:spPr>
      </p:pic>
    </p:spTree>
    <p:extLst>
      <p:ext uri="{BB962C8B-B14F-4D97-AF65-F5344CB8AC3E}">
        <p14:creationId xmlns:p14="http://schemas.microsoft.com/office/powerpoint/2010/main" val="217714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5139869"/>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pPr algn="just"/>
            <a:endPar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pPr algn="just"/>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19. Calculate the ratio of movies to TV shows for each year.</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release_ year, T.movie_count, T.tv_show_count, ROUND((T.movie_count/T.tv_show_count),2) AS movie_to_tv_ratio</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(SELECT</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release_year, COUNT(CASE WHEN type = 'Movie' THEN 1 END) AS movie_count,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COUNT(CASE WHEN type = 'TV Show' THEN 1 END) AS tv_show_count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FROM</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GROUP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release_year) AS T                                                                                                                         </a:t>
            </a:r>
            <a:r>
              <a:rPr lang="en-US" sz="1600" dirty="0">
                <a:solidFill>
                  <a:srgbClr val="E50914"/>
                </a:solidFill>
                <a:latin typeface="Segoe UI Semibold" panose="020B0702040204020203" pitchFamily="34" charset="0"/>
                <a:cs typeface="Segoe UI Semibold" panose="020B0702040204020203" pitchFamily="34" charset="0"/>
              </a:rPr>
              <a:t>74 row(s) returned</a:t>
            </a:r>
            <a:endParaRPr lang="en-US" sz="16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endParaRPr lang="en-US" sz="1600" dirty="0">
              <a:latin typeface="Segoe UI Semibold" panose="020B0702040204020203" pitchFamily="34" charset="0"/>
              <a:ea typeface="Segoe UI Black" panose="020B0A02040204020203" pitchFamily="34" charset="0"/>
              <a:cs typeface="Segoe UI Semibold" panose="020B0702040204020203" pitchFamily="34" charset="0"/>
            </a:endParaRP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ORDER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release_year DESC;</a:t>
            </a: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5" name="Picture 4">
            <a:extLst>
              <a:ext uri="{FF2B5EF4-FFF2-40B4-BE49-F238E27FC236}">
                <a16:creationId xmlns:a16="http://schemas.microsoft.com/office/drawing/2014/main" id="{BABC78A0-92DA-4D63-86EF-73024318B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949" y="2447809"/>
            <a:ext cx="3707091" cy="1657581"/>
          </a:xfrm>
          <a:prstGeom prst="rect">
            <a:avLst/>
          </a:prstGeom>
        </p:spPr>
      </p:pic>
    </p:spTree>
    <p:extLst>
      <p:ext uri="{BB962C8B-B14F-4D97-AF65-F5344CB8AC3E}">
        <p14:creationId xmlns:p14="http://schemas.microsoft.com/office/powerpoint/2010/main" val="349100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5878532"/>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pPr algn="just"/>
            <a:endPar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pPr algn="just"/>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20. Calculate the average time gap between content additions on Netflix.</a:t>
            </a:r>
            <a:endParaRPr lang="en-IN"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endParaRPr lang="en-US" sz="1600" dirty="0">
              <a:latin typeface="Segoe UI Semibold" panose="020B0702040204020203" pitchFamily="34" charset="0"/>
              <a:ea typeface="Segoe UI Black" panose="020B0A02040204020203" pitchFamily="34" charset="0"/>
              <a:cs typeface="Segoe UI Semibold" panose="020B0702040204020203" pitchFamily="34" charset="0"/>
            </a:endParaRP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WITH day_diff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AS  (SELECT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STR_TO_DATE(date_added,'%M %d, %Y') AS formated_date,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LAG(STR_TO_DATE(date_added,'%M %d, %Y')) OVER (ORDER BY STR_TO_DATE(date_added,'%M %d, %Y')) AS 				previous_date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WHERE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date_added IS NOT NULL)</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AVG(DATEDIFF(formated_date, previous_date)) AS avg_gap_diff</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day_diff</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WHERE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previous_date IS NOT NULL</a:t>
            </a: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4" name="Picture 3">
            <a:extLst>
              <a:ext uri="{FF2B5EF4-FFF2-40B4-BE49-F238E27FC236}">
                <a16:creationId xmlns:a16="http://schemas.microsoft.com/office/drawing/2014/main" id="{2DC17033-A9D7-411F-AE95-3A9C5E8BC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663" y="3429000"/>
            <a:ext cx="2403672" cy="1167498"/>
          </a:xfrm>
          <a:prstGeom prst="rect">
            <a:avLst/>
          </a:prstGeom>
        </p:spPr>
      </p:pic>
    </p:spTree>
    <p:extLst>
      <p:ext uri="{BB962C8B-B14F-4D97-AF65-F5344CB8AC3E}">
        <p14:creationId xmlns:p14="http://schemas.microsoft.com/office/powerpoint/2010/main" val="35224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7FCB4-1162-45F2-BBF3-1F7582F31A8A}"/>
              </a:ext>
            </a:extLst>
          </p:cNvPr>
          <p:cNvSpPr txBox="1"/>
          <p:nvPr/>
        </p:nvSpPr>
        <p:spPr>
          <a:xfrm>
            <a:off x="0" y="197616"/>
            <a:ext cx="12192000" cy="5447645"/>
          </a:xfrm>
          <a:prstGeom prst="rect">
            <a:avLst/>
          </a:prstGeom>
          <a:noFill/>
        </p:spPr>
        <p:txBody>
          <a:bodyPr wrap="square" rtlCol="0">
            <a:spAutoFit/>
          </a:bodyPr>
          <a:lstStyle/>
          <a:p>
            <a:pPr algn="ctr"/>
            <a:r>
              <a:rPr lang="en-IN" sz="3600" dirty="0">
                <a:solidFill>
                  <a:schemeClr val="bg1">
                    <a:lumMod val="85000"/>
                    <a:lumOff val="15000"/>
                  </a:schemeClr>
                </a:solidFill>
                <a:latin typeface="Segoe UI Black" panose="020B0A02040204020203" pitchFamily="34" charset="0"/>
                <a:ea typeface="Segoe UI Black" panose="020B0A02040204020203" pitchFamily="34" charset="0"/>
              </a:rPr>
              <a:t>KEY TAKEAWAYS &amp; BUSINESS RECOMMENDATIONS</a:t>
            </a:r>
          </a:p>
          <a:p>
            <a:endParaRPr lang="en-US" sz="3200" b="1" dirty="0">
              <a:solidFill>
                <a:schemeClr val="bg1">
                  <a:lumMod val="85000"/>
                  <a:lumOff val="15000"/>
                </a:schemeClr>
              </a:solidFill>
              <a:latin typeface="Segoe UI Semibold" panose="020B0702040204020203" pitchFamily="34" charset="0"/>
              <a:cs typeface="Segoe UI Semibold" panose="020B0702040204020203" pitchFamily="34" charset="0"/>
            </a:endParaRPr>
          </a:p>
          <a:p>
            <a:pPr algn="just"/>
            <a:r>
              <a:rPr lang="en-US" sz="3200" b="1" dirty="0">
                <a:solidFill>
                  <a:schemeClr val="bg1">
                    <a:lumMod val="85000"/>
                    <a:lumOff val="15000"/>
                  </a:schemeClr>
                </a:solidFill>
                <a:latin typeface="Segoe UI Semibold" panose="020B0702040204020203" pitchFamily="34" charset="0"/>
                <a:cs typeface="Segoe UI Semibold" panose="020B0702040204020203" pitchFamily="34" charset="0"/>
              </a:rPr>
              <a:t>Key Learnings:</a:t>
            </a:r>
            <a:endParaRPr lang="en-US" sz="3200" dirty="0">
              <a:solidFill>
                <a:schemeClr val="bg1">
                  <a:lumMod val="85000"/>
                  <a:lumOff val="15000"/>
                </a:schemeClr>
              </a:solidFill>
              <a:latin typeface="Segoe UI Semibold" panose="020B0702040204020203" pitchFamily="34" charset="0"/>
              <a:cs typeface="Segoe UI Semibold" panose="020B0702040204020203" pitchFamily="34" charset="0"/>
            </a:endParaRP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Netflix prioritizes movies</a:t>
            </a:r>
            <a:r>
              <a:rPr lang="en-US" sz="2400" dirty="0">
                <a:solidFill>
                  <a:schemeClr val="tx1">
                    <a:lumMod val="75000"/>
                  </a:schemeClr>
                </a:solidFill>
                <a:latin typeface="Segoe UI Semibold" panose="020B0702040204020203" pitchFamily="34" charset="0"/>
                <a:cs typeface="Segoe UI Semibold" panose="020B0702040204020203" pitchFamily="34" charset="0"/>
              </a:rPr>
              <a:t> over TV shows but has increased TV content in recent years.</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Top genres</a:t>
            </a:r>
            <a:r>
              <a:rPr lang="en-US" sz="2400" dirty="0">
                <a:solidFill>
                  <a:schemeClr val="tx1">
                    <a:lumMod val="75000"/>
                  </a:schemeClr>
                </a:solidFill>
                <a:latin typeface="Segoe UI Semibold" panose="020B0702040204020203" pitchFamily="34" charset="0"/>
                <a:cs typeface="Segoe UI Semibold" panose="020B0702040204020203" pitchFamily="34" charset="0"/>
              </a:rPr>
              <a:t> include Drama, Comedy, and Action.</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Content ratings</a:t>
            </a:r>
            <a:r>
              <a:rPr lang="en-US" sz="2400" dirty="0">
                <a:solidFill>
                  <a:schemeClr val="tx1">
                    <a:lumMod val="75000"/>
                  </a:schemeClr>
                </a:solidFill>
                <a:latin typeface="Segoe UI Semibold" panose="020B0702040204020203" pitchFamily="34" charset="0"/>
                <a:cs typeface="Segoe UI Semibold" panose="020B0702040204020203" pitchFamily="34" charset="0"/>
              </a:rPr>
              <a:t> show a preference for mature audiences.</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Most content comes from the USA, India, UK, Canada, and Japan.</a:t>
            </a:r>
            <a:endParaRPr lang="en-US" sz="2400" dirty="0">
              <a:solidFill>
                <a:schemeClr val="tx1">
                  <a:lumMod val="75000"/>
                </a:schemeClr>
              </a:solidFill>
              <a:latin typeface="Segoe UI Semibold" panose="020B0702040204020203" pitchFamily="34" charset="0"/>
              <a:cs typeface="Segoe UI Semibold" panose="020B0702040204020203" pitchFamily="34" charset="0"/>
            </a:endParaRPr>
          </a:p>
          <a:p>
            <a:pPr algn="just">
              <a:buFont typeface="Arial" panose="020B0604020202020204" pitchFamily="34" charset="0"/>
              <a:buChar char="•"/>
            </a:pPr>
            <a:endParaRPr lang="en-US" sz="2400" dirty="0">
              <a:solidFill>
                <a:schemeClr val="tx1">
                  <a:lumMod val="75000"/>
                </a:schemeClr>
              </a:solidFill>
              <a:latin typeface="Segoe UI Semibold" panose="020B0702040204020203" pitchFamily="34" charset="0"/>
              <a:cs typeface="Segoe UI Semibold" panose="020B0702040204020203" pitchFamily="34" charset="0"/>
            </a:endParaRPr>
          </a:p>
          <a:p>
            <a:pPr algn="just"/>
            <a:r>
              <a:rPr lang="en-US" sz="3200" b="1" dirty="0">
                <a:solidFill>
                  <a:schemeClr val="bg1">
                    <a:lumMod val="85000"/>
                    <a:lumOff val="15000"/>
                  </a:schemeClr>
                </a:solidFill>
                <a:latin typeface="Segoe UI Semibold" panose="020B0702040204020203" pitchFamily="34" charset="0"/>
                <a:cs typeface="Segoe UI Semibold" panose="020B0702040204020203" pitchFamily="34" charset="0"/>
              </a:rPr>
              <a:t>Business Recommendations:</a:t>
            </a:r>
            <a:endParaRPr lang="en-US" sz="3200" dirty="0">
              <a:solidFill>
                <a:schemeClr val="bg1">
                  <a:lumMod val="85000"/>
                  <a:lumOff val="15000"/>
                </a:schemeClr>
              </a:solidFill>
              <a:latin typeface="Segoe UI Semibold" panose="020B0702040204020203" pitchFamily="34" charset="0"/>
              <a:cs typeface="Segoe UI Semibold" panose="020B0702040204020203" pitchFamily="34" charset="0"/>
            </a:endParaRP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Expand TV show content</a:t>
            </a:r>
            <a:r>
              <a:rPr lang="en-US" sz="2400" dirty="0">
                <a:solidFill>
                  <a:schemeClr val="tx1">
                    <a:lumMod val="75000"/>
                  </a:schemeClr>
                </a:solidFill>
                <a:latin typeface="Segoe UI Semibold" panose="020B0702040204020203" pitchFamily="34" charset="0"/>
                <a:cs typeface="Segoe UI Semibold" panose="020B0702040204020203" pitchFamily="34" charset="0"/>
              </a:rPr>
              <a:t> in emerging markets.</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Improve content diversity</a:t>
            </a:r>
            <a:r>
              <a:rPr lang="en-US" sz="2400" dirty="0">
                <a:solidFill>
                  <a:schemeClr val="tx1">
                    <a:lumMod val="75000"/>
                  </a:schemeClr>
                </a:solidFill>
                <a:latin typeface="Segoe UI Semibold" panose="020B0702040204020203" pitchFamily="34" charset="0"/>
                <a:cs typeface="Segoe UI Semibold" panose="020B0702040204020203" pitchFamily="34" charset="0"/>
              </a:rPr>
              <a:t> by adding more family-friendly content.</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Optimize content release timing</a:t>
            </a:r>
            <a:r>
              <a:rPr lang="en-US" sz="2400" dirty="0">
                <a:solidFill>
                  <a:schemeClr val="tx1">
                    <a:lumMod val="75000"/>
                  </a:schemeClr>
                </a:solidFill>
                <a:latin typeface="Segoe UI Semibold" panose="020B0702040204020203" pitchFamily="34" charset="0"/>
                <a:cs typeface="Segoe UI Semibold" panose="020B0702040204020203" pitchFamily="34" charset="0"/>
              </a:rPr>
              <a:t> based on user engagement patterns.</a:t>
            </a:r>
          </a:p>
          <a:p>
            <a:endParaRPr lang="en-IN" sz="2400" dirty="0">
              <a:solidFill>
                <a:schemeClr val="bg1">
                  <a:lumMod val="85000"/>
                  <a:lumOff val="1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724636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588F7-AE41-4E97-9E96-0F6A6BD97E43}"/>
              </a:ext>
            </a:extLst>
          </p:cNvPr>
          <p:cNvSpPr txBox="1"/>
          <p:nvPr/>
        </p:nvSpPr>
        <p:spPr>
          <a:xfrm>
            <a:off x="0" y="0"/>
            <a:ext cx="12192000" cy="5509200"/>
          </a:xfrm>
          <a:prstGeom prst="rect">
            <a:avLst/>
          </a:prstGeom>
          <a:noFill/>
        </p:spPr>
        <p:txBody>
          <a:bodyPr wrap="square" rtlCol="0">
            <a:spAutoFit/>
          </a:bodyPr>
          <a:lstStyle/>
          <a:p>
            <a:pPr algn="just"/>
            <a:endParaRPr lang="en-US" sz="2400" dirty="0">
              <a:latin typeface="Segoe UI Semibold" panose="020B0702040204020203" pitchFamily="34" charset="0"/>
              <a:cs typeface="Segoe UI Semibold" panose="020B0702040204020203" pitchFamily="34" charset="0"/>
            </a:endParaRPr>
          </a:p>
          <a:p>
            <a:pPr algn="ctr"/>
            <a:r>
              <a:rPr lang="en-IN" sz="4000" b="1" dirty="0">
                <a:solidFill>
                  <a:schemeClr val="bg1"/>
                </a:solidFill>
                <a:latin typeface="Segoe UI Black" panose="020B0A02040204020203" pitchFamily="34" charset="0"/>
                <a:ea typeface="Segoe UI Black" panose="020B0A02040204020203" pitchFamily="34" charset="0"/>
              </a:rPr>
              <a:t>CONCLUSION</a:t>
            </a:r>
          </a:p>
          <a:p>
            <a:pPr algn="just"/>
            <a:endParaRPr lang="en-US" sz="2400" dirty="0">
              <a:latin typeface="Segoe UI Semibold" panose="020B0702040204020203" pitchFamily="34" charset="0"/>
              <a:cs typeface="Segoe UI Semibold" panose="020B0702040204020203" pitchFamily="34" charset="0"/>
            </a:endParaRPr>
          </a:p>
          <a:p>
            <a:pPr algn="just"/>
            <a:r>
              <a:rPr lang="en-US" sz="2400" dirty="0">
                <a:solidFill>
                  <a:schemeClr val="tx1">
                    <a:lumMod val="75000"/>
                  </a:schemeClr>
                </a:solidFill>
                <a:latin typeface="Segoe UI Semibold" panose="020B0702040204020203" pitchFamily="34" charset="0"/>
                <a:cs typeface="Segoe UI Semibold" panose="020B0702040204020203" pitchFamily="34" charset="0"/>
              </a:rPr>
              <a:t>Through this analysis, we uncovered valuable insights about Netflix’s content strategy. The data revealed trends in content distribution, popular genres, top-rated content, and country-wise contributions. Key findings include:</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Movies dominate Netflix’s catalog</a:t>
            </a:r>
            <a:r>
              <a:rPr lang="en-US" sz="2400" dirty="0">
                <a:solidFill>
                  <a:schemeClr val="tx1">
                    <a:lumMod val="75000"/>
                  </a:schemeClr>
                </a:solidFill>
                <a:latin typeface="Segoe UI Semibold" panose="020B0702040204020203" pitchFamily="34" charset="0"/>
                <a:cs typeface="Segoe UI Semibold" panose="020B0702040204020203" pitchFamily="34" charset="0"/>
              </a:rPr>
              <a:t> but TV shows have grown significantly.</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Mature-rated content (TV-MA) is the most common</a:t>
            </a:r>
            <a:r>
              <a:rPr lang="en-US" sz="2400" dirty="0">
                <a:solidFill>
                  <a:schemeClr val="tx1">
                    <a:lumMod val="75000"/>
                  </a:schemeClr>
                </a:solidFill>
                <a:latin typeface="Segoe UI Semibold" panose="020B0702040204020203" pitchFamily="34" charset="0"/>
                <a:cs typeface="Segoe UI Semibold" panose="020B0702040204020203" pitchFamily="34" charset="0"/>
              </a:rPr>
              <a:t>, suggesting a focus on adult audiences.</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The USA, India, and the UK</a:t>
            </a:r>
            <a:r>
              <a:rPr lang="en-US" sz="2400" dirty="0">
                <a:solidFill>
                  <a:schemeClr val="tx1">
                    <a:lumMod val="75000"/>
                  </a:schemeClr>
                </a:solidFill>
                <a:latin typeface="Segoe UI Semibold" panose="020B0702040204020203" pitchFamily="34" charset="0"/>
                <a:cs typeface="Segoe UI Semibold" panose="020B0702040204020203" pitchFamily="34" charset="0"/>
              </a:rPr>
              <a:t> contribute the most content to Netflix.</a:t>
            </a:r>
          </a:p>
          <a:p>
            <a:pPr algn="just">
              <a:buFont typeface="Arial" panose="020B0604020202020204" pitchFamily="34" charset="0"/>
              <a:buChar char="•"/>
            </a:pPr>
            <a:r>
              <a:rPr lang="en-US" sz="2400" b="1" dirty="0">
                <a:solidFill>
                  <a:schemeClr val="tx1">
                    <a:lumMod val="75000"/>
                  </a:schemeClr>
                </a:solidFill>
                <a:latin typeface="Segoe UI Semibold" panose="020B0702040204020203" pitchFamily="34" charset="0"/>
                <a:cs typeface="Segoe UI Semibold" panose="020B0702040204020203" pitchFamily="34" charset="0"/>
              </a:rPr>
              <a:t>Genres like Drama, Comedy, and Action are the most popular.</a:t>
            </a:r>
            <a:endParaRPr lang="en-US" sz="2400" dirty="0">
              <a:solidFill>
                <a:schemeClr val="tx1">
                  <a:lumMod val="75000"/>
                </a:schemeClr>
              </a:solidFill>
              <a:latin typeface="Segoe UI Semibold" panose="020B0702040204020203" pitchFamily="34" charset="0"/>
              <a:cs typeface="Segoe UI Semibold" panose="020B0702040204020203" pitchFamily="34" charset="0"/>
            </a:endParaRPr>
          </a:p>
          <a:p>
            <a:pPr algn="just"/>
            <a:r>
              <a:rPr lang="en-US" sz="2400" dirty="0">
                <a:solidFill>
                  <a:schemeClr val="tx1">
                    <a:lumMod val="75000"/>
                  </a:schemeClr>
                </a:solidFill>
                <a:latin typeface="Segoe UI Semibold" panose="020B0702040204020203" pitchFamily="34" charset="0"/>
                <a:cs typeface="Segoe UI Semibold" panose="020B0702040204020203" pitchFamily="34" charset="0"/>
              </a:rPr>
              <a:t>These insights can help Netflix optimize its content strategy, improve user engagement, and make data-driven decisions for future content acquisition.</a:t>
            </a:r>
          </a:p>
          <a:p>
            <a:pPr algn="just"/>
            <a:endParaRPr lang="en-IN" sz="2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7837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9A33EC-FD76-405A-80C0-4FD39E3A8E87}"/>
              </a:ext>
            </a:extLst>
          </p:cNvPr>
          <p:cNvSpPr txBox="1"/>
          <p:nvPr/>
        </p:nvSpPr>
        <p:spPr>
          <a:xfrm>
            <a:off x="0" y="-283032"/>
            <a:ext cx="12192000" cy="4062651"/>
          </a:xfrm>
          <a:prstGeom prst="rect">
            <a:avLst/>
          </a:prstGeom>
          <a:noFill/>
        </p:spPr>
        <p:txBody>
          <a:bodyPr wrap="square" rtlCol="0">
            <a:spAutoFit/>
          </a:bodyPr>
          <a:lstStyle/>
          <a:p>
            <a:pPr algn="ctr"/>
            <a:endParaRPr lang="en-IN" sz="4000" dirty="0">
              <a:solidFill>
                <a:schemeClr val="bg1"/>
              </a:solidFill>
              <a:latin typeface="Segoe UI Black" panose="020B0A02040204020203" pitchFamily="34" charset="0"/>
              <a:ea typeface="Segoe UI Black" panose="020B0A02040204020203" pitchFamily="34" charset="0"/>
            </a:endParaRPr>
          </a:p>
          <a:p>
            <a:pPr algn="ctr"/>
            <a:r>
              <a:rPr lang="en-IN" sz="4000" dirty="0">
                <a:solidFill>
                  <a:schemeClr val="bg1"/>
                </a:solidFill>
                <a:latin typeface="Segoe UI Black" panose="020B0A02040204020203" pitchFamily="34" charset="0"/>
                <a:ea typeface="Segoe UI Black" panose="020B0A02040204020203" pitchFamily="34" charset="0"/>
              </a:rPr>
              <a:t>ABOUT</a:t>
            </a:r>
            <a:r>
              <a:rPr lang="en-IN" b="1" dirty="0">
                <a:solidFill>
                  <a:schemeClr val="bg1"/>
                </a:solidFill>
              </a:rPr>
              <a:t>  </a:t>
            </a:r>
            <a:r>
              <a:rPr lang="en-IN" sz="4000" dirty="0">
                <a:solidFill>
                  <a:schemeClr val="bg1"/>
                </a:solidFill>
                <a:latin typeface="Segoe UI Black" panose="020B0A02040204020203" pitchFamily="34" charset="0"/>
                <a:ea typeface="Segoe UI Black" panose="020B0A02040204020203" pitchFamily="34" charset="0"/>
              </a:rPr>
              <a:t>THE</a:t>
            </a:r>
            <a:r>
              <a:rPr lang="en-IN" b="1" dirty="0">
                <a:solidFill>
                  <a:schemeClr val="bg1"/>
                </a:solidFill>
              </a:rPr>
              <a:t>  </a:t>
            </a:r>
            <a:r>
              <a:rPr lang="en-IN" sz="4000" dirty="0">
                <a:solidFill>
                  <a:schemeClr val="bg1"/>
                </a:solidFill>
                <a:latin typeface="Segoe UI Black" panose="020B0A02040204020203" pitchFamily="34" charset="0"/>
                <a:ea typeface="Segoe UI Black" panose="020B0A02040204020203" pitchFamily="34" charset="0"/>
              </a:rPr>
              <a:t>PROJECT</a:t>
            </a:r>
          </a:p>
          <a:p>
            <a:pPr algn="ctr"/>
            <a:endParaRPr lang="en-IN" sz="4000" dirty="0">
              <a:solidFill>
                <a:schemeClr val="bg1"/>
              </a:solidFill>
              <a:latin typeface="Segoe UI Black" panose="020B0A02040204020203" pitchFamily="34" charset="0"/>
              <a:ea typeface="Segoe UI Black" panose="020B0A02040204020203" pitchFamily="34" charset="0"/>
            </a:endParaRPr>
          </a:p>
          <a:p>
            <a:pPr algn="just"/>
            <a:r>
              <a:rPr lang="en-US" sz="2400" dirty="0">
                <a:solidFill>
                  <a:schemeClr val="tx1">
                    <a:lumMod val="75000"/>
                  </a:schemeClr>
                </a:solidFill>
                <a:latin typeface="Segoe UI Semibold" panose="020B0702040204020203" pitchFamily="34" charset="0"/>
                <a:cs typeface="Segoe UI Semibold" panose="020B0702040204020203" pitchFamily="34" charset="0"/>
              </a:rPr>
              <a:t>This project focuses on analyzing and extracting insights from the Netflix dataset using </a:t>
            </a:r>
            <a:r>
              <a:rPr lang="en-US" sz="2400" b="1" dirty="0">
                <a:solidFill>
                  <a:schemeClr val="tx1">
                    <a:lumMod val="75000"/>
                  </a:schemeClr>
                </a:solidFill>
                <a:latin typeface="Segoe UI Semibold" panose="020B0702040204020203" pitchFamily="34" charset="0"/>
                <a:cs typeface="Segoe UI Semibold" panose="020B0702040204020203" pitchFamily="34" charset="0"/>
              </a:rPr>
              <a:t>SQL</a:t>
            </a:r>
            <a:r>
              <a:rPr lang="en-US" sz="2400" dirty="0">
                <a:solidFill>
                  <a:schemeClr val="tx1">
                    <a:lumMod val="75000"/>
                  </a:schemeClr>
                </a:solidFill>
                <a:latin typeface="Segoe UI Semibold" panose="020B0702040204020203" pitchFamily="34" charset="0"/>
                <a:cs typeface="Segoe UI Semibold" panose="020B0702040204020203" pitchFamily="34" charset="0"/>
              </a:rPr>
              <a:t>. The dataset contains various columns, including information about movies, TV shows, actors, directors, countries, release years, genres, and more. The primary objective is to use SQL queries to answer common business questions and perform data analysis, simulating how a data analyst would approach such a dataset.</a:t>
            </a:r>
            <a:endParaRPr lang="en-IN"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endParaRPr lang="en-IN" dirty="0"/>
          </a:p>
        </p:txBody>
      </p:sp>
    </p:spTree>
    <p:extLst>
      <p:ext uri="{BB962C8B-B14F-4D97-AF65-F5344CB8AC3E}">
        <p14:creationId xmlns:p14="http://schemas.microsoft.com/office/powerpoint/2010/main" val="2985033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6C92-4960-3640-50A6-BAE7D4FB50C2}"/>
              </a:ext>
            </a:extLst>
          </p:cNvPr>
          <p:cNvSpPr>
            <a:spLocks noGrp="1"/>
          </p:cNvSpPr>
          <p:nvPr>
            <p:ph type="title"/>
          </p:nvPr>
        </p:nvSpPr>
        <p:spPr>
          <a:xfrm>
            <a:off x="838200" y="2539095"/>
            <a:ext cx="10515600" cy="1779810"/>
          </a:xfrm>
        </p:spPr>
        <p:txBody>
          <a:bodyPr/>
          <a:lstStyle/>
          <a:p>
            <a:pPr algn="ctr"/>
            <a:r>
              <a:rPr lang="en-US"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4275046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100000">
              <a:schemeClr val="accent1">
                <a:lumMod val="50000"/>
              </a:schemeClr>
            </a:gs>
          </a:gsLst>
          <a:lin ang="5400000" scaled="1"/>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79A33EC-FD76-405A-80C0-4FD39E3A8E87}"/>
              </a:ext>
            </a:extLst>
          </p:cNvPr>
          <p:cNvSpPr txBox="1"/>
          <p:nvPr/>
        </p:nvSpPr>
        <p:spPr>
          <a:xfrm>
            <a:off x="217714" y="773722"/>
            <a:ext cx="11974286" cy="4585871"/>
          </a:xfrm>
          <a:prstGeom prst="rect">
            <a:avLst/>
          </a:prstGeom>
          <a:noFill/>
        </p:spPr>
        <p:txBody>
          <a:bodyPr wrap="square" rtlCol="0">
            <a:spAutoFit/>
          </a:bodyPr>
          <a:lstStyle/>
          <a:p>
            <a:pPr algn="ctr"/>
            <a:r>
              <a:rPr lang="en-IN" sz="4000" dirty="0">
                <a:solidFill>
                  <a:schemeClr val="bg1"/>
                </a:solidFill>
                <a:latin typeface="Segoe UI Black" panose="020B0A02040204020203" pitchFamily="34" charset="0"/>
                <a:ea typeface="Segoe UI Black" panose="020B0A02040204020203" pitchFamily="34" charset="0"/>
              </a:rPr>
              <a:t>PROJECT OVERVIEW</a:t>
            </a:r>
          </a:p>
          <a:p>
            <a:endParaRPr lang="en-US" sz="2400" dirty="0">
              <a:solidFill>
                <a:schemeClr val="tx1">
                  <a:lumMod val="75000"/>
                </a:schemeClr>
              </a:solidFill>
              <a:latin typeface="Segoe UI Semibold" panose="020B0702040204020203" pitchFamily="34" charset="0"/>
              <a:cs typeface="Segoe UI Semibold" panose="020B07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rPr>
              <a:t> Objective:</a:t>
            </a:r>
            <a:r>
              <a:rPr kumimoji="0" lang="en-US" altLang="en-US" sz="2400" b="0"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rPr>
              <a:t> Analyze Netflix content based on movies, TV shows, ratings, genres, 		and more.</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endParaRPr>
          </a:p>
          <a:p>
            <a:pPr marL="342900" indent="-342900">
              <a:buFont typeface="Wingdings" panose="05000000000000000000" pitchFamily="2" charset="2"/>
              <a:buChar char="§"/>
            </a:pPr>
            <a:r>
              <a:rPr kumimoji="0" lang="en-US" altLang="en-US" sz="2400" b="1"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rPr>
              <a:t> Dataset:</a:t>
            </a:r>
            <a:r>
              <a:rPr kumimoji="0" lang="en-US" altLang="en-US" sz="2400" b="0"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rPr>
              <a:t> Contains information about </a:t>
            </a:r>
            <a:r>
              <a:rPr lang="en-US" sz="2400" dirty="0">
                <a:solidFill>
                  <a:schemeClr val="tx1">
                    <a:lumMod val="75000"/>
                  </a:schemeClr>
                </a:solidFill>
                <a:latin typeface="Segoe UI Semibold" panose="020B0702040204020203" pitchFamily="34" charset="0"/>
                <a:cs typeface="Segoe UI Semibold" panose="020B0702040204020203" pitchFamily="34" charset="0"/>
              </a:rPr>
              <a:t> show_id, type, title, director, cast, country, 			   date_added, release_year, rating, duration, listed_in, description</a:t>
            </a:r>
          </a:p>
          <a:p>
            <a:endParaRPr lang="en-IN" sz="2400" dirty="0">
              <a:solidFill>
                <a:schemeClr val="tx1">
                  <a:lumMod val="75000"/>
                </a:schemeClr>
              </a:solidFill>
              <a:latin typeface="Segoe UI Semibold" panose="020B0702040204020203" pitchFamily="34" charset="0"/>
              <a:cs typeface="Segoe UI Semibold" panose="020B07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400" b="1"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rPr>
              <a:t> Approach:</a:t>
            </a:r>
            <a:r>
              <a:rPr kumimoji="0" lang="en-US" altLang="en-US" sz="2400" b="0" i="0" u="none" strike="noStrike" cap="none" normalizeH="0" baseline="0" dirty="0">
                <a:ln>
                  <a:noFill/>
                </a:ln>
                <a:solidFill>
                  <a:schemeClr val="tx1">
                    <a:lumMod val="75000"/>
                  </a:schemeClr>
                </a:solidFill>
                <a:effectLst/>
                <a:latin typeface="Segoe UI Semibold" panose="020B0702040204020203" pitchFamily="34" charset="0"/>
                <a:cs typeface="Segoe UI Semibold" panose="020B0702040204020203" pitchFamily="34" charset="0"/>
              </a:rPr>
              <a:t> Use SQL to extract insights from the dataset. </a:t>
            </a:r>
          </a:p>
          <a:p>
            <a:pPr marL="342900" indent="-342900">
              <a:buFont typeface="Wingdings" panose="05000000000000000000" pitchFamily="2" charset="2"/>
              <a:buChar char="§"/>
            </a:pPr>
            <a:endParaRPr lang="en-US" sz="2400" dirty="0">
              <a:solidFill>
                <a:schemeClr val="tx1">
                  <a:lumMod val="75000"/>
                </a:schemeClr>
              </a:solidFill>
              <a:latin typeface="Segoe UI Semibold" panose="020B0702040204020203" pitchFamily="34" charset="0"/>
              <a:cs typeface="Segoe UI Semibold" panose="020B0702040204020203" pitchFamily="34" charset="0"/>
            </a:endParaRPr>
          </a:p>
          <a:p>
            <a:endParaRPr lang="en-US" dirty="0">
              <a:solidFill>
                <a:schemeClr val="bg1">
                  <a:lumMod val="85000"/>
                  <a:lumOff val="15000"/>
                </a:schemeClr>
              </a:solidFill>
            </a:endParaRPr>
          </a:p>
          <a:p>
            <a:endParaRPr lang="en-US" dirty="0"/>
          </a:p>
        </p:txBody>
      </p:sp>
    </p:spTree>
    <p:extLst>
      <p:ext uri="{BB962C8B-B14F-4D97-AF65-F5344CB8AC3E}">
        <p14:creationId xmlns:p14="http://schemas.microsoft.com/office/powerpoint/2010/main" val="908000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EA570F-AAC3-D624-4B70-DF5CA04E099F}"/>
              </a:ext>
            </a:extLst>
          </p:cNvPr>
          <p:cNvGrpSpPr/>
          <p:nvPr/>
        </p:nvGrpSpPr>
        <p:grpSpPr>
          <a:xfrm>
            <a:off x="9488527" y="859289"/>
            <a:ext cx="1071131" cy="288228"/>
            <a:chOff x="3283107" y="2671620"/>
            <a:chExt cx="5622870" cy="1513045"/>
          </a:xfrm>
          <a:solidFill>
            <a:schemeClr val="accent1"/>
          </a:solidFill>
        </p:grpSpPr>
        <p:sp>
          <p:nvSpPr>
            <p:cNvPr id="7" name="Freeform: Shape 6">
              <a:extLst>
                <a:ext uri="{FF2B5EF4-FFF2-40B4-BE49-F238E27FC236}">
                  <a16:creationId xmlns:a16="http://schemas.microsoft.com/office/drawing/2014/main" id="{AC63904D-1194-3E87-3037-171961A6D3E4}"/>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8" name="Freeform: Shape 7">
              <a:extLst>
                <a:ext uri="{FF2B5EF4-FFF2-40B4-BE49-F238E27FC236}">
                  <a16:creationId xmlns:a16="http://schemas.microsoft.com/office/drawing/2014/main" id="{1656A383-4601-A818-A8CD-8C576C4C51F9}"/>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E2C671CE-77BE-C7B8-93C5-29F381FB954E}"/>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B0E3BBDF-BC0F-5244-725D-CCA6AC830670}"/>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8" name="Freeform: Shape 17">
              <a:extLst>
                <a:ext uri="{FF2B5EF4-FFF2-40B4-BE49-F238E27FC236}">
                  <a16:creationId xmlns:a16="http://schemas.microsoft.com/office/drawing/2014/main" id="{21784B96-D44D-9147-0E72-7EAAE033D5F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9" name="Freeform: Shape 18">
              <a:extLst>
                <a:ext uri="{FF2B5EF4-FFF2-40B4-BE49-F238E27FC236}">
                  <a16:creationId xmlns:a16="http://schemas.microsoft.com/office/drawing/2014/main" id="{B6318FF0-599E-7774-CC43-EB78F5CC5329}"/>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20" name="Freeform: Shape 19">
              <a:extLst>
                <a:ext uri="{FF2B5EF4-FFF2-40B4-BE49-F238E27FC236}">
                  <a16:creationId xmlns:a16="http://schemas.microsoft.com/office/drawing/2014/main" id="{161AC1BF-87BA-1D77-76BA-424AD3EDE92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23" name="Picture Placeholder 22" descr="A toy bear sitting in a movie theater&#10;&#10;Description automatically generated">
            <a:extLst>
              <a:ext uri="{FF2B5EF4-FFF2-40B4-BE49-F238E27FC236}">
                <a16:creationId xmlns:a16="http://schemas.microsoft.com/office/drawing/2014/main" id="{2BEAE761-EB64-DE53-5C9D-9FAC2DE3B46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869" b="4869"/>
          <a:stretch/>
        </p:blipFill>
        <p:spPr/>
      </p:pic>
      <p:sp>
        <p:nvSpPr>
          <p:cNvPr id="2" name="TextBox 1">
            <a:extLst>
              <a:ext uri="{FF2B5EF4-FFF2-40B4-BE49-F238E27FC236}">
                <a16:creationId xmlns:a16="http://schemas.microsoft.com/office/drawing/2014/main" id="{A5F92FBD-FC5A-4A86-A382-725B3F5C639E}"/>
              </a:ext>
            </a:extLst>
          </p:cNvPr>
          <p:cNvSpPr txBox="1"/>
          <p:nvPr/>
        </p:nvSpPr>
        <p:spPr>
          <a:xfrm flipH="1">
            <a:off x="38522" y="75515"/>
            <a:ext cx="11723078" cy="6740307"/>
          </a:xfrm>
          <a:prstGeom prst="rect">
            <a:avLst/>
          </a:prstGeom>
          <a:noFill/>
        </p:spPr>
        <p:txBody>
          <a:bodyPr wrap="square" rtlCol="0">
            <a:spAutoFit/>
          </a:bodyPr>
          <a:lstStyle/>
          <a:p>
            <a:r>
              <a:rPr lang="en-IN" sz="4000" dirty="0">
                <a:solidFill>
                  <a:schemeClr val="tx1">
                    <a:lumMod val="65000"/>
                  </a:schemeClr>
                </a:solidFill>
                <a:latin typeface="Segoe UI Black" panose="020B0A02040204020203" pitchFamily="34" charset="0"/>
                <a:ea typeface="Segoe UI Black" panose="020B0A02040204020203" pitchFamily="34" charset="0"/>
              </a:rPr>
              <a:t> </a:t>
            </a:r>
          </a:p>
          <a:p>
            <a:r>
              <a:rPr lang="en-IN" sz="4000" dirty="0">
                <a:solidFill>
                  <a:schemeClr val="tx1">
                    <a:lumMod val="65000"/>
                  </a:schemeClr>
                </a:solidFill>
                <a:latin typeface="Segoe UI Black" panose="020B0A02040204020203" pitchFamily="34" charset="0"/>
                <a:ea typeface="Segoe UI Black" panose="020B0A02040204020203" pitchFamily="34" charset="0"/>
              </a:rPr>
              <a:t>Business Problems</a:t>
            </a:r>
          </a:p>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  Count the number of Movies vs TV Shows</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2.  Find the most common rating for movies and TV shows</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3.  List all movies released in a specific year (e.g., 2020)</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4.  Find the top 5 countries with the most content on Netflix</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5.  Identify the longest movie</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6. Find content added in the last 5 years</a:t>
            </a:r>
            <a:endParaRPr lang="en-IN"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7.  Find all the movies/TV shows by director 'Rajiv Chilaka’!</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8.  List all TV shows with more than 5 seasons</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9.  Count the number of content items in each genre</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10. Find each year and the average numbers of content release in India on Netflix.      	return top 5 year with highest avg content release!</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11. List all movies that are documentaries</a:t>
            </a:r>
          </a:p>
          <a:p>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12. Find all content without a director</a:t>
            </a:r>
            <a:endParaRPr lang="en-IN"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1350874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EA570F-AAC3-D624-4B70-DF5CA04E099F}"/>
              </a:ext>
            </a:extLst>
          </p:cNvPr>
          <p:cNvGrpSpPr/>
          <p:nvPr/>
        </p:nvGrpSpPr>
        <p:grpSpPr>
          <a:xfrm>
            <a:off x="9515937" y="713256"/>
            <a:ext cx="1071131" cy="288228"/>
            <a:chOff x="3283107" y="2671620"/>
            <a:chExt cx="5622870" cy="1513045"/>
          </a:xfrm>
          <a:solidFill>
            <a:schemeClr val="accent1"/>
          </a:solidFill>
        </p:grpSpPr>
        <p:sp>
          <p:nvSpPr>
            <p:cNvPr id="7" name="Freeform: Shape 6">
              <a:extLst>
                <a:ext uri="{FF2B5EF4-FFF2-40B4-BE49-F238E27FC236}">
                  <a16:creationId xmlns:a16="http://schemas.microsoft.com/office/drawing/2014/main" id="{AC63904D-1194-3E87-3037-171961A6D3E4}"/>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8" name="Freeform: Shape 7">
              <a:extLst>
                <a:ext uri="{FF2B5EF4-FFF2-40B4-BE49-F238E27FC236}">
                  <a16:creationId xmlns:a16="http://schemas.microsoft.com/office/drawing/2014/main" id="{1656A383-4601-A818-A8CD-8C576C4C51F9}"/>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E2C671CE-77BE-C7B8-93C5-29F381FB954E}"/>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B0E3BBDF-BC0F-5244-725D-CCA6AC830670}"/>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8" name="Freeform: Shape 17">
              <a:extLst>
                <a:ext uri="{FF2B5EF4-FFF2-40B4-BE49-F238E27FC236}">
                  <a16:creationId xmlns:a16="http://schemas.microsoft.com/office/drawing/2014/main" id="{21784B96-D44D-9147-0E72-7EAAE033D5FF}"/>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9" name="Freeform: Shape 18">
              <a:extLst>
                <a:ext uri="{FF2B5EF4-FFF2-40B4-BE49-F238E27FC236}">
                  <a16:creationId xmlns:a16="http://schemas.microsoft.com/office/drawing/2014/main" id="{B6318FF0-599E-7774-CC43-EB78F5CC5329}"/>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20" name="Freeform: Shape 19">
              <a:extLst>
                <a:ext uri="{FF2B5EF4-FFF2-40B4-BE49-F238E27FC236}">
                  <a16:creationId xmlns:a16="http://schemas.microsoft.com/office/drawing/2014/main" id="{161AC1BF-87BA-1D77-76BA-424AD3EDE928}"/>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23" name="Picture Placeholder 22" descr="A toy bear sitting in a movie theater&#10;&#10;Description automatically generated">
            <a:extLst>
              <a:ext uri="{FF2B5EF4-FFF2-40B4-BE49-F238E27FC236}">
                <a16:creationId xmlns:a16="http://schemas.microsoft.com/office/drawing/2014/main" id="{2BEAE761-EB64-DE53-5C9D-9FAC2DE3B46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4869" b="4869"/>
          <a:stretch/>
        </p:blipFill>
        <p:spPr/>
      </p:pic>
      <p:sp>
        <p:nvSpPr>
          <p:cNvPr id="2" name="TextBox 1">
            <a:extLst>
              <a:ext uri="{FF2B5EF4-FFF2-40B4-BE49-F238E27FC236}">
                <a16:creationId xmlns:a16="http://schemas.microsoft.com/office/drawing/2014/main" id="{A5F92FBD-FC5A-4A86-A382-725B3F5C639E}"/>
              </a:ext>
            </a:extLst>
          </p:cNvPr>
          <p:cNvSpPr txBox="1"/>
          <p:nvPr/>
        </p:nvSpPr>
        <p:spPr>
          <a:xfrm flipH="1">
            <a:off x="0" y="21656"/>
            <a:ext cx="12192000" cy="5632311"/>
          </a:xfrm>
          <a:prstGeom prst="rect">
            <a:avLst/>
          </a:prstGeom>
          <a:noFill/>
        </p:spPr>
        <p:txBody>
          <a:bodyPr wrap="square" rtlCol="0">
            <a:spAutoFit/>
          </a:bodyPr>
          <a:lstStyle/>
          <a:p>
            <a:pPr algn="just"/>
            <a:r>
              <a:rPr lang="en-IN" sz="4000" dirty="0">
                <a:solidFill>
                  <a:schemeClr val="tx1">
                    <a:lumMod val="65000"/>
                  </a:schemeClr>
                </a:solidFill>
                <a:latin typeface="Segoe UI Black" panose="020B0A02040204020203" pitchFamily="34" charset="0"/>
                <a:ea typeface="Segoe UI Black" panose="020B0A02040204020203" pitchFamily="34" charset="0"/>
              </a:rPr>
              <a:t> </a:t>
            </a:r>
          </a:p>
          <a:p>
            <a:pPr algn="just"/>
            <a:r>
              <a:rPr lang="en-IN" sz="4000" dirty="0">
                <a:solidFill>
                  <a:schemeClr val="tx1">
                    <a:lumMod val="65000"/>
                  </a:schemeClr>
                </a:solidFill>
                <a:latin typeface="Segoe UI Black" panose="020B0A02040204020203" pitchFamily="34" charset="0"/>
                <a:ea typeface="Segoe UI Black" panose="020B0A02040204020203" pitchFamily="34" charset="0"/>
              </a:rPr>
              <a:t>Business Problems</a:t>
            </a:r>
          </a:p>
          <a:p>
            <a:pPr algn="just"/>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13.  Find how many movies actor 'Salman Khan' appeared in last 10 years!</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14. 	Categorize the content based on the presence of the keywords 'kill' and 'violence’ 	in the description field. Label content containing these keywords as 'Bad' and all 	other content as 'Good'. Count how many items fall into each category.</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15. Find the oldest movie or TV show on Netflix.</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16. Find the shortest movie on Netflix.</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17. Calculate the total number of seasons for all TV shows combined.</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18. Identify the average runtime for movies and TV shows.</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19. Calculate the ratio of movies to TV shows for each year.</a:t>
            </a:r>
          </a:p>
          <a:p>
            <a:pPr algn="just"/>
            <a:r>
              <a:rPr lang="en-US"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20. Calculate the average time gap between content additions on Netflix.</a:t>
            </a:r>
            <a:endParaRPr lang="en-IN" sz="24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051411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8299938" cy="7017306"/>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pPr marL="457200" indent="-457200">
              <a:buAutoNum type="arabicPeriod"/>
            </a:pPr>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Count the number of Movies vs TV Shows</a:t>
            </a:r>
          </a:p>
          <a:p>
            <a:r>
              <a:rPr lang="en-US" sz="1600" dirty="0">
                <a:latin typeface="Segoe UI Semibold" panose="020B0702040204020203" pitchFamily="34" charset="0"/>
                <a:cs typeface="Segoe UI Semibold" panose="020B0702040204020203" pitchFamily="34" charset="0"/>
              </a:rPr>
              <a:t>SELECT</a:t>
            </a:r>
          </a:p>
          <a:p>
            <a:r>
              <a:rPr lang="en-US" sz="1600" dirty="0">
                <a:latin typeface="Segoe UI Semibold" panose="020B0702040204020203" pitchFamily="34" charset="0"/>
                <a:cs typeface="Segoe UI Semibold" panose="020B0702040204020203" pitchFamily="34" charset="0"/>
              </a:rPr>
              <a:t>	 type, COUNT(type)</a:t>
            </a:r>
          </a:p>
          <a:p>
            <a:r>
              <a:rPr lang="en-US" sz="1600" dirty="0">
                <a:latin typeface="Segoe UI Semibold" panose="020B0702040204020203" pitchFamily="34" charset="0"/>
                <a:cs typeface="Segoe UI Semibold" panose="020B0702040204020203" pitchFamily="34" charset="0"/>
              </a:rPr>
              <a:t> FROM </a:t>
            </a:r>
          </a:p>
          <a:p>
            <a:r>
              <a:rPr lang="en-US" sz="1600" dirty="0">
                <a:latin typeface="Segoe UI Semibold" panose="020B0702040204020203" pitchFamily="34" charset="0"/>
                <a:cs typeface="Segoe UI Semibold" panose="020B0702040204020203" pitchFamily="34" charset="0"/>
              </a:rPr>
              <a:t>	netflix</a:t>
            </a:r>
          </a:p>
          <a:p>
            <a:r>
              <a:rPr lang="en-US" sz="1600" dirty="0">
                <a:latin typeface="Segoe UI Semibold" panose="020B0702040204020203" pitchFamily="34" charset="0"/>
                <a:cs typeface="Segoe UI Semibold" panose="020B0702040204020203" pitchFamily="34" charset="0"/>
              </a:rPr>
              <a:t> GROUP BY </a:t>
            </a:r>
          </a:p>
          <a:p>
            <a:r>
              <a:rPr lang="en-US" sz="1600" dirty="0">
                <a:latin typeface="Segoe UI Semibold" panose="020B0702040204020203" pitchFamily="34" charset="0"/>
                <a:cs typeface="Segoe UI Semibold" panose="020B0702040204020203" pitchFamily="34" charset="0"/>
              </a:rPr>
              <a:t>	type;</a:t>
            </a:r>
          </a:p>
          <a:p>
            <a:endParaRPr lang="en-US" sz="1600" dirty="0">
              <a:latin typeface="Segoe UI Semibold" panose="020B0702040204020203" pitchFamily="34" charset="0"/>
              <a:cs typeface="Segoe UI Semibold" panose="020B0702040204020203" pitchFamily="34" charset="0"/>
            </a:endParaRPr>
          </a:p>
          <a:p>
            <a:pPr marL="457200" indent="-457200">
              <a:buAutoNum type="arabicPeriod" startAt="2"/>
            </a:pPr>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Find the most common rating for movies and TV shows</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type,rating</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type,rating,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RANK() OVER(PARTITION BY type ORDER BY COUNT(*) DESC) AS ranking</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FROM</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GROUP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type,rating) AS T</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ranking = 1;</a:t>
            </a:r>
          </a:p>
          <a:p>
            <a:endParaRPr lang="en-IN" dirty="0"/>
          </a:p>
        </p:txBody>
      </p:sp>
      <p:pic>
        <p:nvPicPr>
          <p:cNvPr id="5" name="Picture 4">
            <a:extLst>
              <a:ext uri="{FF2B5EF4-FFF2-40B4-BE49-F238E27FC236}">
                <a16:creationId xmlns:a16="http://schemas.microsoft.com/office/drawing/2014/main" id="{AB08DFCF-B468-46A2-B5E4-7FFF2201B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399" y="1611086"/>
            <a:ext cx="2275231" cy="1191990"/>
          </a:xfrm>
          <a:prstGeom prst="rect">
            <a:avLst/>
          </a:prstGeom>
        </p:spPr>
      </p:pic>
      <p:pic>
        <p:nvPicPr>
          <p:cNvPr id="7" name="Picture 6">
            <a:extLst>
              <a:ext uri="{FF2B5EF4-FFF2-40B4-BE49-F238E27FC236}">
                <a16:creationId xmlns:a16="http://schemas.microsoft.com/office/drawing/2014/main" id="{47EE2D34-B1FA-4B35-B213-33A594767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399" y="4054924"/>
            <a:ext cx="2275231" cy="1191990"/>
          </a:xfrm>
          <a:prstGeom prst="rect">
            <a:avLst/>
          </a:prstGeom>
        </p:spPr>
      </p:pic>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spTree>
    <p:extLst>
      <p:ext uri="{BB962C8B-B14F-4D97-AF65-F5344CB8AC3E}">
        <p14:creationId xmlns:p14="http://schemas.microsoft.com/office/powerpoint/2010/main" val="361756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6370975"/>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3. List all movies released in a specific year (e.g., 2020)</a:t>
            </a:r>
          </a:p>
          <a:p>
            <a:r>
              <a:rPr lang="en-US" sz="1600" dirty="0">
                <a:latin typeface="Segoe UI Semibold" panose="020B0702040204020203" pitchFamily="34" charset="0"/>
                <a:cs typeface="Segoe UI Semibold" panose="020B0702040204020203" pitchFamily="34" charset="0"/>
              </a:rPr>
              <a:t>SELECT  *</a:t>
            </a:r>
          </a:p>
          <a:p>
            <a:r>
              <a:rPr lang="en-US" sz="1600" dirty="0">
                <a:latin typeface="Segoe UI Semibold" panose="020B0702040204020203" pitchFamily="34" charset="0"/>
                <a:cs typeface="Segoe UI Semibold" panose="020B0702040204020203" pitchFamily="34" charset="0"/>
              </a:rPr>
              <a:t>FROM </a:t>
            </a:r>
          </a:p>
          <a:p>
            <a:r>
              <a:rPr lang="en-US" sz="1600" dirty="0">
                <a:latin typeface="Segoe UI Semibold" panose="020B0702040204020203" pitchFamily="34" charset="0"/>
                <a:cs typeface="Segoe UI Semibold" panose="020B0702040204020203" pitchFamily="34" charset="0"/>
              </a:rPr>
              <a:t>	netflix</a:t>
            </a:r>
          </a:p>
          <a:p>
            <a:r>
              <a:rPr lang="en-US" sz="1600" dirty="0">
                <a:latin typeface="Segoe UI Semibold" panose="020B0702040204020203" pitchFamily="34" charset="0"/>
                <a:cs typeface="Segoe UI Semibold" panose="020B0702040204020203" pitchFamily="34" charset="0"/>
              </a:rPr>
              <a:t>WHERE </a:t>
            </a:r>
          </a:p>
          <a:p>
            <a:r>
              <a:rPr lang="en-US" sz="1600" dirty="0">
                <a:latin typeface="Segoe UI Semibold" panose="020B0702040204020203" pitchFamily="34" charset="0"/>
                <a:cs typeface="Segoe UI Semibold" panose="020B0702040204020203" pitchFamily="34" charset="0"/>
              </a:rPr>
              <a:t>	type = 'Movie’ AND release_year = 2020;      </a:t>
            </a:r>
          </a:p>
          <a:p>
            <a:r>
              <a:rPr lang="en-US" sz="2000" dirty="0">
                <a:solidFill>
                  <a:srgbClr val="FF0000"/>
                </a:solidFill>
                <a:latin typeface="Segoe UI Semibold" panose="020B0702040204020203" pitchFamily="34" charset="0"/>
                <a:cs typeface="Segoe UI Semibold" panose="020B0702040204020203" pitchFamily="34" charset="0"/>
              </a:rPr>
              <a:t>                                                                                                                   517 row(s) returned</a:t>
            </a:r>
            <a:endParaRPr lang="en-US" sz="1600" dirty="0">
              <a:solidFill>
                <a:srgbClr val="FF0000"/>
              </a:solidFill>
              <a:latin typeface="Segoe UI Semibold" panose="020B0702040204020203" pitchFamily="34" charset="0"/>
              <a:cs typeface="Segoe UI Semibold" panose="020B0702040204020203" pitchFamily="34" charset="0"/>
            </a:endParaRPr>
          </a:p>
          <a:p>
            <a:pPr marL="457200" indent="-457200">
              <a:buAutoNum type="arabicPeriod" startAt="4"/>
            </a:pPr>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Find the top 5 countries with the most content on Netflix</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country , COUNT(show_id) AS content_count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GROUP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country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ORDER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content_count DESC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LIMIT 5 ;</a:t>
            </a:r>
          </a:p>
          <a:p>
            <a:endParaRPr lang="en-US" sz="2000" dirty="0">
              <a:solidFill>
                <a:srgbClr val="FF0000"/>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4" name="Picture 3">
            <a:extLst>
              <a:ext uri="{FF2B5EF4-FFF2-40B4-BE49-F238E27FC236}">
                <a16:creationId xmlns:a16="http://schemas.microsoft.com/office/drawing/2014/main" id="{EAFAAD64-9484-467E-9C5A-9FFF70438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9473" y="1548312"/>
            <a:ext cx="5272575" cy="1476581"/>
          </a:xfrm>
          <a:prstGeom prst="rect">
            <a:avLst/>
          </a:prstGeom>
        </p:spPr>
      </p:pic>
      <p:pic>
        <p:nvPicPr>
          <p:cNvPr id="20" name="Picture 19">
            <a:extLst>
              <a:ext uri="{FF2B5EF4-FFF2-40B4-BE49-F238E27FC236}">
                <a16:creationId xmlns:a16="http://schemas.microsoft.com/office/drawing/2014/main" id="{DD8140E5-7017-4E01-BF9B-CBAC56B5C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473" y="4316637"/>
            <a:ext cx="2133898" cy="1333686"/>
          </a:xfrm>
          <a:prstGeom prst="rect">
            <a:avLst/>
          </a:prstGeom>
        </p:spPr>
      </p:pic>
    </p:spTree>
    <p:extLst>
      <p:ext uri="{BB962C8B-B14F-4D97-AF65-F5344CB8AC3E}">
        <p14:creationId xmlns:p14="http://schemas.microsoft.com/office/powerpoint/2010/main" val="1464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6001643"/>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5.  Identify the longest movie</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title, CAST(SUBSTRING_INDEX(duration, ‘  ', 1) AS UNSIGNED) AS duration</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type = 'Movie’</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ORDER BY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CAST(SUBSTRING_INDEX(duration, ' ', 1) AS UNSIGNED) DESC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LIMIT 1;</a:t>
            </a:r>
          </a:p>
          <a:p>
            <a:endParaRPr lang="en-US" sz="1600" dirty="0">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6. Find content added in the last 5 years</a:t>
            </a:r>
            <a:endParaRPr lang="en-IN"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1600" dirty="0">
                <a:latin typeface="Segoe UI Semibold" panose="020B0702040204020203" pitchFamily="34" charset="0"/>
                <a:cs typeface="Segoe UI Semibold" panose="020B0702040204020203" pitchFamily="34" charset="0"/>
              </a:rPr>
              <a:t>SELECT *</a:t>
            </a:r>
          </a:p>
          <a:p>
            <a:r>
              <a:rPr lang="en-US" sz="1600" dirty="0">
                <a:latin typeface="Segoe UI Semibold" panose="020B0702040204020203" pitchFamily="34" charset="0"/>
                <a:cs typeface="Segoe UI Semibold" panose="020B0702040204020203" pitchFamily="34" charset="0"/>
              </a:rPr>
              <a:t>FROM </a:t>
            </a:r>
          </a:p>
          <a:p>
            <a:r>
              <a:rPr lang="en-US" sz="1600" dirty="0">
                <a:latin typeface="Segoe UI Semibold" panose="020B0702040204020203" pitchFamily="34" charset="0"/>
                <a:cs typeface="Segoe UI Semibold" panose="020B0702040204020203" pitchFamily="34" charset="0"/>
              </a:rPr>
              <a:t>	netflix                                                                                                        </a:t>
            </a:r>
            <a:r>
              <a:rPr lang="en-US" sz="1400" dirty="0">
                <a:solidFill>
                  <a:srgbClr val="E50914"/>
                </a:solidFill>
                <a:latin typeface="Segoe UI Semibold" panose="020B0702040204020203" pitchFamily="34" charset="0"/>
                <a:cs typeface="Segoe UI Semibold" panose="020B0702040204020203" pitchFamily="34" charset="0"/>
              </a:rPr>
              <a:t>4163 row(s) returned</a:t>
            </a:r>
            <a:endParaRPr lang="en-US" sz="1400" dirty="0">
              <a:latin typeface="Segoe UI Semibold" panose="020B0702040204020203" pitchFamily="34" charset="0"/>
              <a:cs typeface="Segoe UI Semibold" panose="020B0702040204020203" pitchFamily="34" charset="0"/>
            </a:endParaRPr>
          </a:p>
          <a:p>
            <a:r>
              <a:rPr lang="en-US" sz="1600" dirty="0">
                <a:latin typeface="Segoe UI Semibold" panose="020B0702040204020203" pitchFamily="34" charset="0"/>
                <a:cs typeface="Segoe UI Semibold" panose="020B0702040204020203" pitchFamily="34" charset="0"/>
              </a:rPr>
              <a:t>WHERE</a:t>
            </a:r>
            <a:endParaRPr lang="en-US" sz="1600" dirty="0">
              <a:solidFill>
                <a:srgbClr val="E50914"/>
              </a:solidFill>
              <a:latin typeface="Segoe UI Semibold" panose="020B0702040204020203" pitchFamily="34" charset="0"/>
              <a:cs typeface="Segoe UI Semibold" panose="020B0702040204020203" pitchFamily="34" charset="0"/>
            </a:endParaRPr>
          </a:p>
          <a:p>
            <a:r>
              <a:rPr lang="en-US" sz="1600" dirty="0">
                <a:latin typeface="Segoe UI Semibold" panose="020B0702040204020203" pitchFamily="34" charset="0"/>
                <a:cs typeface="Segoe UI Semibold" panose="020B0702040204020203" pitchFamily="34" charset="0"/>
              </a:rPr>
              <a:t>	STR_TO_DATE(date_added,'%M %d, %Y') &gt;= DATE_SUB(DATE('2024-09-01'), INTERVAL 5 YEAR);</a:t>
            </a: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5" name="Picture 4">
            <a:extLst>
              <a:ext uri="{FF2B5EF4-FFF2-40B4-BE49-F238E27FC236}">
                <a16:creationId xmlns:a16="http://schemas.microsoft.com/office/drawing/2014/main" id="{C5ED8AF3-3B3C-4963-8CD6-E13805A7D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626" y="2541363"/>
            <a:ext cx="2448267" cy="562053"/>
          </a:xfrm>
          <a:prstGeom prst="rect">
            <a:avLst/>
          </a:prstGeom>
        </p:spPr>
      </p:pic>
      <p:pic>
        <p:nvPicPr>
          <p:cNvPr id="7" name="Picture 6">
            <a:extLst>
              <a:ext uri="{FF2B5EF4-FFF2-40B4-BE49-F238E27FC236}">
                <a16:creationId xmlns:a16="http://schemas.microsoft.com/office/drawing/2014/main" id="{00A21CA1-9428-4009-8315-033C1B66C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365" y="4265193"/>
            <a:ext cx="5004978" cy="946888"/>
          </a:xfrm>
          <a:prstGeom prst="rect">
            <a:avLst/>
          </a:prstGeom>
        </p:spPr>
      </p:pic>
    </p:spTree>
    <p:extLst>
      <p:ext uri="{BB962C8B-B14F-4D97-AF65-F5344CB8AC3E}">
        <p14:creationId xmlns:p14="http://schemas.microsoft.com/office/powerpoint/2010/main" val="401667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B2A3F-BE25-4F4C-AFEE-AC8F93B67BA5}"/>
              </a:ext>
            </a:extLst>
          </p:cNvPr>
          <p:cNvSpPr txBox="1"/>
          <p:nvPr/>
        </p:nvSpPr>
        <p:spPr>
          <a:xfrm>
            <a:off x="0" y="0"/>
            <a:ext cx="12192000" cy="5262979"/>
          </a:xfrm>
          <a:prstGeom prst="rect">
            <a:avLst/>
          </a:prstGeom>
          <a:noFill/>
        </p:spPr>
        <p:txBody>
          <a:bodyPr wrap="square" rtlCol="0">
            <a:spAutoFit/>
          </a:bodyPr>
          <a:lstStyle/>
          <a:p>
            <a:endParaRPr lang="en-IN" sz="4000" dirty="0">
              <a:solidFill>
                <a:schemeClr val="tx1">
                  <a:lumMod val="65000"/>
                </a:schemeClr>
              </a:solidFill>
              <a:latin typeface="Segoe UI Black" panose="020B0A02040204020203" pitchFamily="34" charset="0"/>
              <a:ea typeface="Segoe UI Black" panose="020B0A02040204020203" pitchFamily="34" charset="0"/>
            </a:endParaRPr>
          </a:p>
          <a:p>
            <a:r>
              <a:rPr lang="en-IN" sz="4000" dirty="0">
                <a:solidFill>
                  <a:schemeClr val="tx1">
                    <a:lumMod val="65000"/>
                  </a:schemeClr>
                </a:solidFill>
                <a:latin typeface="Segoe UI Black" panose="020B0A02040204020203" pitchFamily="34" charset="0"/>
                <a:ea typeface="Segoe UI Black" panose="020B0A02040204020203" pitchFamily="34" charset="0"/>
              </a:rPr>
              <a:t>Solutions</a:t>
            </a:r>
          </a:p>
          <a:p>
            <a:endParaRPr lang="en-US" sz="2400" dirty="0">
              <a:solidFill>
                <a:schemeClr val="tx1">
                  <a:lumMod val="6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a:p>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7.  Find all the movies/TV shows by director 'Rajiv Chilaka’!</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SELECT *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netflix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WHERE </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director LIKE ('%Rajiv Chilaka%’);                                                                  </a:t>
            </a:r>
            <a:r>
              <a:rPr lang="en-US" sz="1600" dirty="0">
                <a:solidFill>
                  <a:srgbClr val="E50914"/>
                </a:solidFill>
                <a:latin typeface="Segoe UI Semibold" panose="020B0702040204020203" pitchFamily="34" charset="0"/>
                <a:ea typeface="Segoe UI Black" panose="020B0A02040204020203" pitchFamily="34" charset="0"/>
                <a:cs typeface="Segoe UI Semibold" panose="020B0702040204020203" pitchFamily="34" charset="0"/>
              </a:rPr>
              <a:t>22</a:t>
            </a:r>
            <a:r>
              <a:rPr lang="en-US" sz="1600" dirty="0">
                <a:solidFill>
                  <a:srgbClr val="E50914"/>
                </a:solidFill>
                <a:latin typeface="Segoe UI Semibold" panose="020B0702040204020203" pitchFamily="34" charset="0"/>
                <a:cs typeface="Segoe UI Semibold" panose="020B0702040204020203" pitchFamily="34" charset="0"/>
              </a:rPr>
              <a:t> row(s) returned</a:t>
            </a:r>
            <a:endParaRPr lang="en-US" sz="1600" dirty="0">
              <a:latin typeface="Segoe UI Semibold" panose="020B0702040204020203" pitchFamily="34" charset="0"/>
              <a:ea typeface="Segoe UI Black" panose="020B0A02040204020203" pitchFamily="34" charset="0"/>
              <a:cs typeface="Segoe UI Semibold" panose="020B0702040204020203" pitchFamily="34" charset="0"/>
            </a:endParaRPr>
          </a:p>
          <a:p>
            <a:pPr marL="457200" indent="-457200">
              <a:buAutoNum type="arabicPeriod" startAt="8"/>
            </a:pPr>
            <a:r>
              <a:rPr lang="en-US" sz="2000" dirty="0">
                <a:solidFill>
                  <a:schemeClr val="tx1">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List all TV shows with more than 5 seasons</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SELECT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	SUBSTRING_INDEX(duration,' ',1) AS seasons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FROM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	netflix</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WHERE </a:t>
            </a:r>
          </a:p>
          <a:p>
            <a:r>
              <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rPr>
              <a:t>	type = 'TV Show' AND CAST(SUBSTRING_INDEX(duration,' ',1)AS UNSIGNED) &gt;5;</a:t>
            </a:r>
          </a:p>
          <a:p>
            <a:r>
              <a:rPr lang="en-US" sz="1600" dirty="0">
                <a:latin typeface="Segoe UI Semibold" panose="020B0702040204020203" pitchFamily="34" charset="0"/>
                <a:ea typeface="Segoe UI Black" panose="020B0A02040204020203" pitchFamily="34" charset="0"/>
                <a:cs typeface="Segoe UI Semibold" panose="020B0702040204020203" pitchFamily="34" charset="0"/>
              </a:rPr>
              <a:t> 																			  </a:t>
            </a:r>
            <a:r>
              <a:rPr lang="en-US" sz="1600" dirty="0">
                <a:solidFill>
                  <a:srgbClr val="E50914"/>
                </a:solidFill>
                <a:latin typeface="Segoe UI Semibold" panose="020B0702040204020203" pitchFamily="34" charset="0"/>
                <a:ea typeface="Segoe UI Black" panose="020B0A02040204020203" pitchFamily="34" charset="0"/>
                <a:cs typeface="Segoe UI Semibold" panose="020B0702040204020203" pitchFamily="34" charset="0"/>
              </a:rPr>
              <a:t>99</a:t>
            </a:r>
            <a:r>
              <a:rPr lang="en-US" sz="1600" dirty="0">
                <a:solidFill>
                  <a:srgbClr val="E50914"/>
                </a:solidFill>
                <a:latin typeface="Segoe UI Semibold" panose="020B0702040204020203" pitchFamily="34" charset="0"/>
                <a:cs typeface="Segoe UI Semibold" panose="020B0702040204020203" pitchFamily="34" charset="0"/>
              </a:rPr>
              <a:t> row(s) returned</a:t>
            </a:r>
            <a:endParaRPr lang="en-US" sz="1600" dirty="0">
              <a:solidFill>
                <a:schemeClr val="tx1">
                  <a:lumMod val="9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3851B3DE-F4C7-4719-96AE-7EA7BB833CE9}"/>
              </a:ext>
            </a:extLst>
          </p:cNvPr>
          <p:cNvGrpSpPr/>
          <p:nvPr/>
        </p:nvGrpSpPr>
        <p:grpSpPr>
          <a:xfrm>
            <a:off x="9738499" y="743086"/>
            <a:ext cx="1071131" cy="288228"/>
            <a:chOff x="3283107" y="2671620"/>
            <a:chExt cx="5622870" cy="1513045"/>
          </a:xfrm>
          <a:solidFill>
            <a:schemeClr val="accent1"/>
          </a:solidFill>
        </p:grpSpPr>
        <p:sp>
          <p:nvSpPr>
            <p:cNvPr id="9" name="Freeform: Shape 8">
              <a:extLst>
                <a:ext uri="{FF2B5EF4-FFF2-40B4-BE49-F238E27FC236}">
                  <a16:creationId xmlns:a16="http://schemas.microsoft.com/office/drawing/2014/main" id="{993D3CF0-AC74-46DF-801D-DF130D3F75D6}"/>
                </a:ext>
              </a:extLst>
            </p:cNvPr>
            <p:cNvSpPr/>
            <p:nvPr/>
          </p:nvSpPr>
          <p:spPr>
            <a:xfrm>
              <a:off x="3283107" y="2671976"/>
              <a:ext cx="769710" cy="1512689"/>
            </a:xfrm>
            <a:custGeom>
              <a:avLst/>
              <a:gdLst>
                <a:gd name="connsiteX0" fmla="*/ 535589 w 769710"/>
                <a:gd name="connsiteY0" fmla="*/ 855864 h 1512689"/>
                <a:gd name="connsiteX1" fmla="*/ 535589 w 769710"/>
                <a:gd name="connsiteY1" fmla="*/ 269656 h 1512689"/>
                <a:gd name="connsiteX2" fmla="*/ 534074 w 769710"/>
                <a:gd name="connsiteY2" fmla="*/ 21886 h 1512689"/>
                <a:gd name="connsiteX3" fmla="*/ 555713 w 769710"/>
                <a:gd name="connsiteY3" fmla="*/ -258 h 1512689"/>
                <a:gd name="connsiteX4" fmla="*/ 748880 w 769710"/>
                <a:gd name="connsiteY4" fmla="*/ -258 h 1512689"/>
                <a:gd name="connsiteX5" fmla="*/ 768861 w 769710"/>
                <a:gd name="connsiteY5" fmla="*/ 28594 h 1512689"/>
                <a:gd name="connsiteX6" fmla="*/ 768861 w 769710"/>
                <a:gd name="connsiteY6" fmla="*/ 535747 h 1512689"/>
                <a:gd name="connsiteX7" fmla="*/ 769438 w 769710"/>
                <a:gd name="connsiteY7" fmla="*/ 1388768 h 1512689"/>
                <a:gd name="connsiteX8" fmla="*/ 736474 w 769710"/>
                <a:gd name="connsiteY8" fmla="*/ 1424833 h 1512689"/>
                <a:gd name="connsiteX9" fmla="*/ 533064 w 769710"/>
                <a:gd name="connsiteY9" fmla="*/ 1446905 h 1512689"/>
                <a:gd name="connsiteX10" fmla="*/ 499668 w 769710"/>
                <a:gd name="connsiteY10" fmla="*/ 1426059 h 1512689"/>
                <a:gd name="connsiteX11" fmla="*/ 352881 w 769710"/>
                <a:gd name="connsiteY11" fmla="*/ 1006041 h 1512689"/>
                <a:gd name="connsiteX12" fmla="*/ 244685 w 769710"/>
                <a:gd name="connsiteY12" fmla="*/ 694147 h 1512689"/>
                <a:gd name="connsiteX13" fmla="*/ 234081 w 769710"/>
                <a:gd name="connsiteY13" fmla="*/ 683183 h 1512689"/>
                <a:gd name="connsiteX14" fmla="*/ 234081 w 769710"/>
                <a:gd name="connsiteY14" fmla="*/ 721701 h 1512689"/>
                <a:gd name="connsiteX15" fmla="*/ 234514 w 769710"/>
                <a:gd name="connsiteY15" fmla="*/ 1453613 h 1512689"/>
                <a:gd name="connsiteX16" fmla="*/ 202344 w 769710"/>
                <a:gd name="connsiteY16" fmla="*/ 1488020 h 1512689"/>
                <a:gd name="connsiteX17" fmla="*/ 31033 w 769710"/>
                <a:gd name="connsiteY17" fmla="*/ 1511390 h 1512689"/>
                <a:gd name="connsiteX18" fmla="*/ -272 w 769710"/>
                <a:gd name="connsiteY18" fmla="*/ 1483909 h 1512689"/>
                <a:gd name="connsiteX19" fmla="*/ -272 w 769710"/>
                <a:gd name="connsiteY19" fmla="*/ 31552 h 1512689"/>
                <a:gd name="connsiteX20" fmla="*/ 32187 w 769710"/>
                <a:gd name="connsiteY20" fmla="*/ -114 h 1512689"/>
                <a:gd name="connsiteX21" fmla="*/ 196501 w 769710"/>
                <a:gd name="connsiteY21" fmla="*/ -114 h 1512689"/>
                <a:gd name="connsiteX22" fmla="*/ 229393 w 769710"/>
                <a:gd name="connsiteY22" fmla="*/ 23112 h 1512689"/>
                <a:gd name="connsiteX23" fmla="*/ 450691 w 769710"/>
                <a:gd name="connsiteY23" fmla="*/ 636225 h 1512689"/>
                <a:gd name="connsiteX24" fmla="*/ 525779 w 769710"/>
                <a:gd name="connsiteY24" fmla="*/ 843890 h 1512689"/>
                <a:gd name="connsiteX25" fmla="*/ 535589 w 769710"/>
                <a:gd name="connsiteY25" fmla="*/ 855864 h 151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9710" h="1512689">
                  <a:moveTo>
                    <a:pt x="535589" y="855864"/>
                  </a:moveTo>
                  <a:cubicBezTo>
                    <a:pt x="535589" y="659307"/>
                    <a:pt x="535589" y="464482"/>
                    <a:pt x="535589" y="269656"/>
                  </a:cubicBezTo>
                  <a:cubicBezTo>
                    <a:pt x="535589" y="187044"/>
                    <a:pt x="535084" y="104454"/>
                    <a:pt x="534074" y="21886"/>
                  </a:cubicBezTo>
                  <a:cubicBezTo>
                    <a:pt x="534074" y="5945"/>
                    <a:pt x="538979" y="-402"/>
                    <a:pt x="555713" y="-258"/>
                  </a:cubicBezTo>
                  <a:cubicBezTo>
                    <a:pt x="620054" y="391"/>
                    <a:pt x="684539" y="752"/>
                    <a:pt x="748880" y="-258"/>
                  </a:cubicBezTo>
                  <a:cubicBezTo>
                    <a:pt x="772900" y="-691"/>
                    <a:pt x="768861" y="14168"/>
                    <a:pt x="768861" y="28594"/>
                  </a:cubicBezTo>
                  <a:cubicBezTo>
                    <a:pt x="768861" y="197669"/>
                    <a:pt x="768861" y="366723"/>
                    <a:pt x="768861" y="535747"/>
                  </a:cubicBezTo>
                  <a:cubicBezTo>
                    <a:pt x="768861" y="820087"/>
                    <a:pt x="768861" y="1104427"/>
                    <a:pt x="769438" y="1388768"/>
                  </a:cubicBezTo>
                  <a:cubicBezTo>
                    <a:pt x="769438" y="1414446"/>
                    <a:pt x="763018" y="1422669"/>
                    <a:pt x="736474" y="1424833"/>
                  </a:cubicBezTo>
                  <a:cubicBezTo>
                    <a:pt x="668526" y="1429883"/>
                    <a:pt x="600795" y="1438899"/>
                    <a:pt x="533064" y="1446905"/>
                  </a:cubicBezTo>
                  <a:cubicBezTo>
                    <a:pt x="515464" y="1448997"/>
                    <a:pt x="506304" y="1445535"/>
                    <a:pt x="499668" y="1426059"/>
                  </a:cubicBezTo>
                  <a:cubicBezTo>
                    <a:pt x="451773" y="1285693"/>
                    <a:pt x="401858" y="1146047"/>
                    <a:pt x="352881" y="1006041"/>
                  </a:cubicBezTo>
                  <a:cubicBezTo>
                    <a:pt x="316816" y="902172"/>
                    <a:pt x="280750" y="798087"/>
                    <a:pt x="244685" y="694147"/>
                  </a:cubicBezTo>
                  <a:cubicBezTo>
                    <a:pt x="243242" y="690035"/>
                    <a:pt x="243891" y="684265"/>
                    <a:pt x="234081" y="683183"/>
                  </a:cubicBezTo>
                  <a:cubicBezTo>
                    <a:pt x="234081" y="696166"/>
                    <a:pt x="234081" y="708934"/>
                    <a:pt x="234081" y="721701"/>
                  </a:cubicBezTo>
                  <a:cubicBezTo>
                    <a:pt x="234081" y="965648"/>
                    <a:pt x="233576" y="1209666"/>
                    <a:pt x="234514" y="1453613"/>
                  </a:cubicBezTo>
                  <a:cubicBezTo>
                    <a:pt x="234514" y="1479004"/>
                    <a:pt x="226652" y="1485640"/>
                    <a:pt x="202344" y="1488020"/>
                  </a:cubicBezTo>
                  <a:cubicBezTo>
                    <a:pt x="144639" y="1493646"/>
                    <a:pt x="88016" y="1502446"/>
                    <a:pt x="31033" y="1511390"/>
                  </a:cubicBezTo>
                  <a:cubicBezTo>
                    <a:pt x="7662" y="1515069"/>
                    <a:pt x="-344" y="1509587"/>
                    <a:pt x="-272" y="1483909"/>
                  </a:cubicBezTo>
                  <a:cubicBezTo>
                    <a:pt x="543" y="999766"/>
                    <a:pt x="543" y="515644"/>
                    <a:pt x="-272" y="31552"/>
                  </a:cubicBezTo>
                  <a:cubicBezTo>
                    <a:pt x="-272" y="5513"/>
                    <a:pt x="6941" y="-1051"/>
                    <a:pt x="32187" y="-114"/>
                  </a:cubicBezTo>
                  <a:cubicBezTo>
                    <a:pt x="86934" y="1762"/>
                    <a:pt x="141754" y="968"/>
                    <a:pt x="196501" y="-114"/>
                  </a:cubicBezTo>
                  <a:cubicBezTo>
                    <a:pt x="214534" y="-114"/>
                    <a:pt x="222829" y="4863"/>
                    <a:pt x="229393" y="23112"/>
                  </a:cubicBezTo>
                  <a:cubicBezTo>
                    <a:pt x="302389" y="227748"/>
                    <a:pt x="376757" y="431951"/>
                    <a:pt x="450691" y="636225"/>
                  </a:cubicBezTo>
                  <a:cubicBezTo>
                    <a:pt x="475742" y="705377"/>
                    <a:pt x="500771" y="774594"/>
                    <a:pt x="525779" y="843890"/>
                  </a:cubicBezTo>
                  <a:cubicBezTo>
                    <a:pt x="527005" y="848218"/>
                    <a:pt x="526068" y="853628"/>
                    <a:pt x="535589" y="855864"/>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0" name="Freeform: Shape 9">
              <a:extLst>
                <a:ext uri="{FF2B5EF4-FFF2-40B4-BE49-F238E27FC236}">
                  <a16:creationId xmlns:a16="http://schemas.microsoft.com/office/drawing/2014/main" id="{C19E64DC-F15B-4A99-8CEA-BBDD342BC145}"/>
                </a:ext>
              </a:extLst>
            </p:cNvPr>
            <p:cNvSpPr/>
            <p:nvPr/>
          </p:nvSpPr>
          <p:spPr>
            <a:xfrm>
              <a:off x="8047056" y="2671971"/>
              <a:ext cx="858921" cy="1512047"/>
            </a:xfrm>
            <a:custGeom>
              <a:avLst/>
              <a:gdLst>
                <a:gd name="connsiteX0" fmla="*/ 416586 w 858921"/>
                <a:gd name="connsiteY0" fmla="*/ 1030859 h 1512047"/>
                <a:gd name="connsiteX1" fmla="*/ 274560 w 858921"/>
                <a:gd name="connsiteY1" fmla="*/ 1357684 h 1512047"/>
                <a:gd name="connsiteX2" fmla="*/ 264102 w 858921"/>
                <a:gd name="connsiteY2" fmla="*/ 1381127 h 1512047"/>
                <a:gd name="connsiteX3" fmla="*/ 180357 w 858921"/>
                <a:gd name="connsiteY3" fmla="*/ 1429671 h 1512047"/>
                <a:gd name="connsiteX4" fmla="*/ 14456 w 858921"/>
                <a:gd name="connsiteY4" fmla="*/ 1412792 h 1512047"/>
                <a:gd name="connsiteX5" fmla="*/ 2843 w 858921"/>
                <a:gd name="connsiteY5" fmla="*/ 1393605 h 1512047"/>
                <a:gd name="connsiteX6" fmla="*/ 285236 w 858921"/>
                <a:gd name="connsiteY6" fmla="*/ 744427 h 1512047"/>
                <a:gd name="connsiteX7" fmla="*/ 286462 w 858921"/>
                <a:gd name="connsiteY7" fmla="*/ 687876 h 1512047"/>
                <a:gd name="connsiteX8" fmla="*/ 28017 w 858921"/>
                <a:gd name="connsiteY8" fmla="*/ 25137 h 1512047"/>
                <a:gd name="connsiteX9" fmla="*/ 45112 w 858921"/>
                <a:gd name="connsiteY9" fmla="*/ -253 h 1512047"/>
                <a:gd name="connsiteX10" fmla="*/ 247078 w 858921"/>
                <a:gd name="connsiteY10" fmla="*/ -253 h 1512047"/>
                <a:gd name="connsiteX11" fmla="*/ 280042 w 858921"/>
                <a:gd name="connsiteY11" fmla="*/ 23406 h 1512047"/>
                <a:gd name="connsiteX12" fmla="*/ 424665 w 858921"/>
                <a:gd name="connsiteY12" fmla="*/ 397693 h 1512047"/>
                <a:gd name="connsiteX13" fmla="*/ 430291 w 858921"/>
                <a:gd name="connsiteY13" fmla="*/ 403031 h 1512047"/>
                <a:gd name="connsiteX14" fmla="*/ 456763 w 858921"/>
                <a:gd name="connsiteY14" fmla="*/ 347490 h 1512047"/>
                <a:gd name="connsiteX15" fmla="*/ 597346 w 858921"/>
                <a:gd name="connsiteY15" fmla="*/ 21386 h 1512047"/>
                <a:gd name="connsiteX16" fmla="*/ 626848 w 858921"/>
                <a:gd name="connsiteY16" fmla="*/ -253 h 1512047"/>
                <a:gd name="connsiteX17" fmla="*/ 840212 w 858921"/>
                <a:gd name="connsiteY17" fmla="*/ -253 h 1512047"/>
                <a:gd name="connsiteX18" fmla="*/ 854638 w 858921"/>
                <a:gd name="connsiteY18" fmla="*/ 22324 h 1512047"/>
                <a:gd name="connsiteX19" fmla="*/ 597707 w 858921"/>
                <a:gd name="connsiteY19" fmla="*/ 613798 h 1512047"/>
                <a:gd name="connsiteX20" fmla="*/ 586238 w 858921"/>
                <a:gd name="connsiteY20" fmla="*/ 640125 h 1512047"/>
                <a:gd name="connsiteX21" fmla="*/ 581982 w 858921"/>
                <a:gd name="connsiteY21" fmla="*/ 803213 h 1512047"/>
                <a:gd name="connsiteX22" fmla="*/ 824127 w 858921"/>
                <a:gd name="connsiteY22" fmla="*/ 1423540 h 1512047"/>
                <a:gd name="connsiteX23" fmla="*/ 847857 w 858921"/>
                <a:gd name="connsiteY23" fmla="*/ 1485067 h 1512047"/>
                <a:gd name="connsiteX24" fmla="*/ 826218 w 858921"/>
                <a:gd name="connsiteY24" fmla="*/ 1509880 h 1512047"/>
                <a:gd name="connsiteX25" fmla="*/ 640769 w 858921"/>
                <a:gd name="connsiteY25" fmla="*/ 1485428 h 1512047"/>
                <a:gd name="connsiteX26" fmla="*/ 573471 w 858921"/>
                <a:gd name="connsiteY26" fmla="*/ 1429743 h 1512047"/>
                <a:gd name="connsiteX27" fmla="*/ 423799 w 858921"/>
                <a:gd name="connsiteY27" fmla="*/ 1041678 h 1512047"/>
                <a:gd name="connsiteX28" fmla="*/ 416586 w 858921"/>
                <a:gd name="connsiteY28" fmla="*/ 1030859 h 151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8921" h="1512047">
                  <a:moveTo>
                    <a:pt x="416586" y="1030859"/>
                  </a:moveTo>
                  <a:cubicBezTo>
                    <a:pt x="368042" y="1142590"/>
                    <a:pt x="321374" y="1250137"/>
                    <a:pt x="274560" y="1357684"/>
                  </a:cubicBezTo>
                  <a:cubicBezTo>
                    <a:pt x="271170" y="1365546"/>
                    <a:pt x="267780" y="1373409"/>
                    <a:pt x="264102" y="1381127"/>
                  </a:cubicBezTo>
                  <a:cubicBezTo>
                    <a:pt x="238567" y="1435153"/>
                    <a:pt x="238567" y="1435369"/>
                    <a:pt x="180357" y="1429671"/>
                  </a:cubicBezTo>
                  <a:cubicBezTo>
                    <a:pt x="124961" y="1424261"/>
                    <a:pt x="69636" y="1418058"/>
                    <a:pt x="14456" y="1412792"/>
                  </a:cubicBezTo>
                  <a:cubicBezTo>
                    <a:pt x="535" y="1411422"/>
                    <a:pt x="-3937" y="1409185"/>
                    <a:pt x="2843" y="1393605"/>
                  </a:cubicBezTo>
                  <a:cubicBezTo>
                    <a:pt x="97263" y="1177212"/>
                    <a:pt x="190383" y="960819"/>
                    <a:pt x="285236" y="744427"/>
                  </a:cubicBezTo>
                  <a:cubicBezTo>
                    <a:pt x="293949" y="726675"/>
                    <a:pt x="294396" y="705988"/>
                    <a:pt x="286462" y="687876"/>
                  </a:cubicBezTo>
                  <a:cubicBezTo>
                    <a:pt x="199905" y="467083"/>
                    <a:pt x="114646" y="245857"/>
                    <a:pt x="28017" y="25137"/>
                  </a:cubicBezTo>
                  <a:cubicBezTo>
                    <a:pt x="19577" y="3498"/>
                    <a:pt x="23184" y="-542"/>
                    <a:pt x="45112" y="-253"/>
                  </a:cubicBezTo>
                  <a:cubicBezTo>
                    <a:pt x="112338" y="757"/>
                    <a:pt x="179708" y="973"/>
                    <a:pt x="247078" y="-253"/>
                  </a:cubicBezTo>
                  <a:cubicBezTo>
                    <a:pt x="266265" y="-253"/>
                    <a:pt x="273839" y="6960"/>
                    <a:pt x="280042" y="23406"/>
                  </a:cubicBezTo>
                  <a:cubicBezTo>
                    <a:pt x="327843" y="148430"/>
                    <a:pt x="376048" y="273195"/>
                    <a:pt x="424665" y="397693"/>
                  </a:cubicBezTo>
                  <a:cubicBezTo>
                    <a:pt x="425242" y="399208"/>
                    <a:pt x="427262" y="400218"/>
                    <a:pt x="430291" y="403031"/>
                  </a:cubicBezTo>
                  <a:cubicBezTo>
                    <a:pt x="443780" y="386441"/>
                    <a:pt x="448684" y="365956"/>
                    <a:pt x="456763" y="347490"/>
                  </a:cubicBezTo>
                  <a:cubicBezTo>
                    <a:pt x="504225" y="239056"/>
                    <a:pt x="551111" y="130354"/>
                    <a:pt x="597346" y="21386"/>
                  </a:cubicBezTo>
                  <a:cubicBezTo>
                    <a:pt x="603189" y="7537"/>
                    <a:pt x="610330" y="-253"/>
                    <a:pt x="626848" y="-253"/>
                  </a:cubicBezTo>
                  <a:cubicBezTo>
                    <a:pt x="697970" y="540"/>
                    <a:pt x="769091" y="684"/>
                    <a:pt x="840212" y="-253"/>
                  </a:cubicBezTo>
                  <a:cubicBezTo>
                    <a:pt x="860624" y="-253"/>
                    <a:pt x="861851" y="4652"/>
                    <a:pt x="854638" y="22324"/>
                  </a:cubicBezTo>
                  <a:cubicBezTo>
                    <a:pt x="768585" y="219479"/>
                    <a:pt x="682894" y="416642"/>
                    <a:pt x="597707" y="613798"/>
                  </a:cubicBezTo>
                  <a:cubicBezTo>
                    <a:pt x="593956" y="622598"/>
                    <a:pt x="590494" y="631470"/>
                    <a:pt x="586238" y="640125"/>
                  </a:cubicBezTo>
                  <a:cubicBezTo>
                    <a:pt x="548081" y="720768"/>
                    <a:pt x="549307" y="720263"/>
                    <a:pt x="581982" y="803213"/>
                  </a:cubicBezTo>
                  <a:cubicBezTo>
                    <a:pt x="663346" y="1009796"/>
                    <a:pt x="743484" y="1216812"/>
                    <a:pt x="824127" y="1423540"/>
                  </a:cubicBezTo>
                  <a:cubicBezTo>
                    <a:pt x="832133" y="1444025"/>
                    <a:pt x="840139" y="1464510"/>
                    <a:pt x="847857" y="1485067"/>
                  </a:cubicBezTo>
                  <a:cubicBezTo>
                    <a:pt x="858677" y="1513920"/>
                    <a:pt x="858317" y="1513920"/>
                    <a:pt x="826218" y="1509880"/>
                  </a:cubicBezTo>
                  <a:cubicBezTo>
                    <a:pt x="764402" y="1501513"/>
                    <a:pt x="702802" y="1489467"/>
                    <a:pt x="640769" y="1485428"/>
                  </a:cubicBezTo>
                  <a:cubicBezTo>
                    <a:pt x="600737" y="1482903"/>
                    <a:pt x="586094" y="1463789"/>
                    <a:pt x="573471" y="1429743"/>
                  </a:cubicBezTo>
                  <a:cubicBezTo>
                    <a:pt x="525144" y="1299907"/>
                    <a:pt x="474002" y="1170937"/>
                    <a:pt x="423799" y="1041678"/>
                  </a:cubicBezTo>
                  <a:cubicBezTo>
                    <a:pt x="421643" y="1037913"/>
                    <a:pt x="419226" y="1034299"/>
                    <a:pt x="416586" y="103085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1" name="Freeform: Shape 10">
              <a:extLst>
                <a:ext uri="{FF2B5EF4-FFF2-40B4-BE49-F238E27FC236}">
                  <a16:creationId xmlns:a16="http://schemas.microsoft.com/office/drawing/2014/main" id="{C618D2B9-C56A-4EBE-B3F7-78F4B2260EC7}"/>
                </a:ext>
              </a:extLst>
            </p:cNvPr>
            <p:cNvSpPr/>
            <p:nvPr/>
          </p:nvSpPr>
          <p:spPr>
            <a:xfrm>
              <a:off x="4281328" y="2671768"/>
              <a:ext cx="653651" cy="1396785"/>
            </a:xfrm>
            <a:custGeom>
              <a:avLst/>
              <a:gdLst>
                <a:gd name="connsiteX0" fmla="*/ 232 w 653651"/>
                <a:gd name="connsiteY0" fmla="*/ 698684 h 1396785"/>
                <a:gd name="connsiteX1" fmla="*/ -273 w 653651"/>
                <a:gd name="connsiteY1" fmla="*/ 30318 h 1396785"/>
                <a:gd name="connsiteX2" fmla="*/ 30095 w 653651"/>
                <a:gd name="connsiteY2" fmla="*/ -265 h 1396785"/>
                <a:gd name="connsiteX3" fmla="*/ 621569 w 653651"/>
                <a:gd name="connsiteY3" fmla="*/ -265 h 1396785"/>
                <a:gd name="connsiteX4" fmla="*/ 653306 w 653651"/>
                <a:gd name="connsiteY4" fmla="*/ 32266 h 1396785"/>
                <a:gd name="connsiteX5" fmla="*/ 653306 w 653651"/>
                <a:gd name="connsiteY5" fmla="*/ 202207 h 1396785"/>
                <a:gd name="connsiteX6" fmla="*/ 620270 w 653651"/>
                <a:gd name="connsiteY6" fmla="*/ 236541 h 1396785"/>
                <a:gd name="connsiteX7" fmla="*/ 262717 w 653651"/>
                <a:gd name="connsiteY7" fmla="*/ 235315 h 1396785"/>
                <a:gd name="connsiteX8" fmla="*/ 233865 w 653651"/>
                <a:gd name="connsiteY8" fmla="*/ 264167 h 1396785"/>
                <a:gd name="connsiteX9" fmla="*/ 233865 w 653651"/>
                <a:gd name="connsiteY9" fmla="*/ 526291 h 1396785"/>
                <a:gd name="connsiteX10" fmla="*/ 265458 w 653651"/>
                <a:gd name="connsiteY10" fmla="*/ 558966 h 1396785"/>
                <a:gd name="connsiteX11" fmla="*/ 527799 w 653651"/>
                <a:gd name="connsiteY11" fmla="*/ 557812 h 1396785"/>
                <a:gd name="connsiteX12" fmla="*/ 555064 w 653651"/>
                <a:gd name="connsiteY12" fmla="*/ 585655 h 1396785"/>
                <a:gd name="connsiteX13" fmla="*/ 555064 w 653651"/>
                <a:gd name="connsiteY13" fmla="*/ 764251 h 1396785"/>
                <a:gd name="connsiteX14" fmla="*/ 527799 w 653651"/>
                <a:gd name="connsiteY14" fmla="*/ 792238 h 1396785"/>
                <a:gd name="connsiteX15" fmla="*/ 265458 w 653651"/>
                <a:gd name="connsiteY15" fmla="*/ 791084 h 1396785"/>
                <a:gd name="connsiteX16" fmla="*/ 233865 w 653651"/>
                <a:gd name="connsiteY16" fmla="*/ 823687 h 1396785"/>
                <a:gd name="connsiteX17" fmla="*/ 233865 w 653651"/>
                <a:gd name="connsiteY17" fmla="*/ 1114663 h 1396785"/>
                <a:gd name="connsiteX18" fmla="*/ 263438 w 653651"/>
                <a:gd name="connsiteY18" fmla="*/ 1141856 h 1396785"/>
                <a:gd name="connsiteX19" fmla="*/ 628565 w 653651"/>
                <a:gd name="connsiteY19" fmla="*/ 1116394 h 1396785"/>
                <a:gd name="connsiteX20" fmla="*/ 653234 w 653651"/>
                <a:gd name="connsiteY20" fmla="*/ 1139404 h 1396785"/>
                <a:gd name="connsiteX21" fmla="*/ 653234 w 653651"/>
                <a:gd name="connsiteY21" fmla="*/ 1326944 h 1396785"/>
                <a:gd name="connsiteX22" fmla="*/ 630441 w 653651"/>
                <a:gd name="connsiteY22" fmla="*/ 1350820 h 1396785"/>
                <a:gd name="connsiteX23" fmla="*/ 300009 w 653651"/>
                <a:gd name="connsiteY23" fmla="*/ 1373469 h 1396785"/>
                <a:gd name="connsiteX24" fmla="*/ 27426 w 653651"/>
                <a:gd name="connsiteY24" fmla="*/ 1396118 h 1396785"/>
                <a:gd name="connsiteX25" fmla="*/ 305 w 653651"/>
                <a:gd name="connsiteY25" fmla="*/ 1370295 h 1396785"/>
                <a:gd name="connsiteX26" fmla="*/ 232 w 653651"/>
                <a:gd name="connsiteY26" fmla="*/ 698684 h 139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3651" h="1396785">
                  <a:moveTo>
                    <a:pt x="232" y="698684"/>
                  </a:moveTo>
                  <a:cubicBezTo>
                    <a:pt x="232" y="475871"/>
                    <a:pt x="593" y="253059"/>
                    <a:pt x="-273" y="30318"/>
                  </a:cubicBezTo>
                  <a:cubicBezTo>
                    <a:pt x="-273" y="6515"/>
                    <a:pt x="5859" y="-409"/>
                    <a:pt x="30095" y="-265"/>
                  </a:cubicBezTo>
                  <a:cubicBezTo>
                    <a:pt x="227250" y="745"/>
                    <a:pt x="424413" y="745"/>
                    <a:pt x="621569" y="-265"/>
                  </a:cubicBezTo>
                  <a:cubicBezTo>
                    <a:pt x="647536" y="-265"/>
                    <a:pt x="654172" y="6948"/>
                    <a:pt x="653306" y="32266"/>
                  </a:cubicBezTo>
                  <a:cubicBezTo>
                    <a:pt x="651431" y="88817"/>
                    <a:pt x="651503" y="145584"/>
                    <a:pt x="653306" y="202207"/>
                  </a:cubicBezTo>
                  <a:cubicBezTo>
                    <a:pt x="654100" y="227813"/>
                    <a:pt x="648041" y="236901"/>
                    <a:pt x="620270" y="236541"/>
                  </a:cubicBezTo>
                  <a:cubicBezTo>
                    <a:pt x="501110" y="234954"/>
                    <a:pt x="381877" y="236541"/>
                    <a:pt x="262717" y="235315"/>
                  </a:cubicBezTo>
                  <a:cubicBezTo>
                    <a:pt x="239924" y="235315"/>
                    <a:pt x="233432" y="241446"/>
                    <a:pt x="233865" y="264167"/>
                  </a:cubicBezTo>
                  <a:cubicBezTo>
                    <a:pt x="235091" y="351517"/>
                    <a:pt x="235307" y="438940"/>
                    <a:pt x="233865" y="526291"/>
                  </a:cubicBezTo>
                  <a:cubicBezTo>
                    <a:pt x="233432" y="551176"/>
                    <a:pt x="239202" y="559471"/>
                    <a:pt x="265458" y="558966"/>
                  </a:cubicBezTo>
                  <a:cubicBezTo>
                    <a:pt x="352881" y="557307"/>
                    <a:pt x="440376" y="558966"/>
                    <a:pt x="527799" y="557812"/>
                  </a:cubicBezTo>
                  <a:cubicBezTo>
                    <a:pt x="549871" y="557812"/>
                    <a:pt x="555569" y="564448"/>
                    <a:pt x="555064" y="585655"/>
                  </a:cubicBezTo>
                  <a:cubicBezTo>
                    <a:pt x="553766" y="645184"/>
                    <a:pt x="553766" y="704721"/>
                    <a:pt x="555064" y="764251"/>
                  </a:cubicBezTo>
                  <a:cubicBezTo>
                    <a:pt x="555569" y="785385"/>
                    <a:pt x="550015" y="792526"/>
                    <a:pt x="527799" y="792238"/>
                  </a:cubicBezTo>
                  <a:cubicBezTo>
                    <a:pt x="440376" y="790939"/>
                    <a:pt x="352881" y="792743"/>
                    <a:pt x="265458" y="791084"/>
                  </a:cubicBezTo>
                  <a:cubicBezTo>
                    <a:pt x="239202" y="790507"/>
                    <a:pt x="233504" y="798802"/>
                    <a:pt x="233865" y="823687"/>
                  </a:cubicBezTo>
                  <a:cubicBezTo>
                    <a:pt x="235358" y="920725"/>
                    <a:pt x="235358" y="1017719"/>
                    <a:pt x="233865" y="1114663"/>
                  </a:cubicBezTo>
                  <a:cubicBezTo>
                    <a:pt x="233865" y="1138466"/>
                    <a:pt x="241078" y="1143516"/>
                    <a:pt x="263438" y="1141856"/>
                  </a:cubicBezTo>
                  <a:cubicBezTo>
                    <a:pt x="385051" y="1132768"/>
                    <a:pt x="506880" y="1125627"/>
                    <a:pt x="628565" y="1116394"/>
                  </a:cubicBezTo>
                  <a:cubicBezTo>
                    <a:pt x="648690" y="1114880"/>
                    <a:pt x="653523" y="1120578"/>
                    <a:pt x="653234" y="1139404"/>
                  </a:cubicBezTo>
                  <a:cubicBezTo>
                    <a:pt x="652462" y="1201920"/>
                    <a:pt x="652462" y="1264429"/>
                    <a:pt x="653234" y="1326944"/>
                  </a:cubicBezTo>
                  <a:cubicBezTo>
                    <a:pt x="653234" y="1344617"/>
                    <a:pt x="647536" y="1349738"/>
                    <a:pt x="630441" y="1350820"/>
                  </a:cubicBezTo>
                  <a:cubicBezTo>
                    <a:pt x="520225" y="1357744"/>
                    <a:pt x="410081" y="1365297"/>
                    <a:pt x="300009" y="1373469"/>
                  </a:cubicBezTo>
                  <a:cubicBezTo>
                    <a:pt x="209052" y="1380249"/>
                    <a:pt x="118167" y="1387246"/>
                    <a:pt x="27426" y="1396118"/>
                  </a:cubicBezTo>
                  <a:cubicBezTo>
                    <a:pt x="4344" y="1398354"/>
                    <a:pt x="232" y="1391430"/>
                    <a:pt x="305" y="1370295"/>
                  </a:cubicBezTo>
                  <a:cubicBezTo>
                    <a:pt x="593" y="1146257"/>
                    <a:pt x="232" y="922434"/>
                    <a:pt x="232" y="698684"/>
                  </a:cubicBezTo>
                  <a:close/>
                </a:path>
              </a:pathLst>
            </a:custGeom>
            <a:grpFill/>
            <a:ln w="7205" cap="flat">
              <a:noFill/>
              <a:prstDash val="solid"/>
              <a:miter/>
            </a:ln>
          </p:spPr>
          <p:txBody>
            <a:bodyPr rtlCol="0" anchor="ctr"/>
            <a:lstStyle/>
            <a:p>
              <a:endParaRPr lang="en-IN" sz="1350" dirty="0">
                <a:latin typeface="Inter" panose="020B0604020202020204" charset="0"/>
                <a:ea typeface="Inter" panose="020B0604020202020204" charset="0"/>
                <a:cs typeface="Inter" panose="020B0604020202020204" charset="0"/>
              </a:endParaRPr>
            </a:p>
          </p:txBody>
        </p:sp>
        <p:sp>
          <p:nvSpPr>
            <p:cNvPr id="12" name="Freeform: Shape 11">
              <a:extLst>
                <a:ext uri="{FF2B5EF4-FFF2-40B4-BE49-F238E27FC236}">
                  <a16:creationId xmlns:a16="http://schemas.microsoft.com/office/drawing/2014/main" id="{F58BA4FA-5993-4204-AA63-C70883E0C3B3}"/>
                </a:ext>
              </a:extLst>
            </p:cNvPr>
            <p:cNvSpPr/>
            <p:nvPr/>
          </p:nvSpPr>
          <p:spPr>
            <a:xfrm>
              <a:off x="5974096" y="2671766"/>
              <a:ext cx="663375" cy="1317013"/>
            </a:xfrm>
            <a:custGeom>
              <a:avLst/>
              <a:gdLst>
                <a:gd name="connsiteX0" fmla="*/ 523 w 663375"/>
                <a:gd name="connsiteY0" fmla="*/ 658219 h 1317013"/>
                <a:gd name="connsiteX1" fmla="*/ -54 w 663375"/>
                <a:gd name="connsiteY1" fmla="*/ 33060 h 1317013"/>
                <a:gd name="connsiteX2" fmla="*/ 34208 w 663375"/>
                <a:gd name="connsiteY2" fmla="*/ -265 h 1317013"/>
                <a:gd name="connsiteX3" fmla="*/ 630948 w 663375"/>
                <a:gd name="connsiteY3" fmla="*/ -265 h 1317013"/>
                <a:gd name="connsiteX4" fmla="*/ 663046 w 663375"/>
                <a:gd name="connsiteY4" fmla="*/ 31905 h 1317013"/>
                <a:gd name="connsiteX5" fmla="*/ 663046 w 663375"/>
                <a:gd name="connsiteY5" fmla="*/ 210430 h 1317013"/>
                <a:gd name="connsiteX6" fmla="*/ 636790 w 663375"/>
                <a:gd name="connsiteY6" fmla="*/ 236325 h 1317013"/>
                <a:gd name="connsiteX7" fmla="*/ 267769 w 663375"/>
                <a:gd name="connsiteY7" fmla="*/ 235171 h 1317013"/>
                <a:gd name="connsiteX8" fmla="*/ 235237 w 663375"/>
                <a:gd name="connsiteY8" fmla="*/ 269072 h 1317013"/>
                <a:gd name="connsiteX9" fmla="*/ 235237 w 663375"/>
                <a:gd name="connsiteY9" fmla="*/ 519655 h 1317013"/>
                <a:gd name="connsiteX10" fmla="*/ 259329 w 663375"/>
                <a:gd name="connsiteY10" fmla="*/ 544180 h 1317013"/>
                <a:gd name="connsiteX11" fmla="*/ 530325 w 663375"/>
                <a:gd name="connsiteY11" fmla="*/ 543242 h 1317013"/>
                <a:gd name="connsiteX12" fmla="*/ 560404 w 663375"/>
                <a:gd name="connsiteY12" fmla="*/ 574042 h 1317013"/>
                <a:gd name="connsiteX13" fmla="*/ 560404 w 663375"/>
                <a:gd name="connsiteY13" fmla="*/ 747156 h 1317013"/>
                <a:gd name="connsiteX14" fmla="*/ 529027 w 663375"/>
                <a:gd name="connsiteY14" fmla="*/ 779904 h 1317013"/>
                <a:gd name="connsiteX15" fmla="*/ 263801 w 663375"/>
                <a:gd name="connsiteY15" fmla="*/ 778605 h 1317013"/>
                <a:gd name="connsiteX16" fmla="*/ 234949 w 663375"/>
                <a:gd name="connsiteY16" fmla="*/ 808107 h 1317013"/>
                <a:gd name="connsiteX17" fmla="*/ 235886 w 663375"/>
                <a:gd name="connsiteY17" fmla="*/ 1289148 h 1317013"/>
                <a:gd name="connsiteX18" fmla="*/ 209054 w 663375"/>
                <a:gd name="connsiteY18" fmla="*/ 1316702 h 1317013"/>
                <a:gd name="connsiteX19" fmla="*/ 30313 w 663375"/>
                <a:gd name="connsiteY19" fmla="*/ 1316702 h 1317013"/>
                <a:gd name="connsiteX20" fmla="*/ -270 w 663375"/>
                <a:gd name="connsiteY20" fmla="*/ 1286551 h 1317013"/>
                <a:gd name="connsiteX21" fmla="*/ 523 w 663375"/>
                <a:gd name="connsiteY21" fmla="*/ 658219 h 1317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3375" h="1317013">
                  <a:moveTo>
                    <a:pt x="523" y="658219"/>
                  </a:moveTo>
                  <a:cubicBezTo>
                    <a:pt x="523" y="449832"/>
                    <a:pt x="1100" y="241446"/>
                    <a:pt x="-54" y="33060"/>
                  </a:cubicBezTo>
                  <a:cubicBezTo>
                    <a:pt x="-54" y="5866"/>
                    <a:pt x="8025" y="-409"/>
                    <a:pt x="34208" y="-265"/>
                  </a:cubicBezTo>
                  <a:cubicBezTo>
                    <a:pt x="233145" y="745"/>
                    <a:pt x="432061" y="745"/>
                    <a:pt x="630948" y="-265"/>
                  </a:cubicBezTo>
                  <a:cubicBezTo>
                    <a:pt x="656554" y="-265"/>
                    <a:pt x="663840" y="6371"/>
                    <a:pt x="663046" y="31905"/>
                  </a:cubicBezTo>
                  <a:cubicBezTo>
                    <a:pt x="661099" y="91341"/>
                    <a:pt x="661676" y="150922"/>
                    <a:pt x="663046" y="210430"/>
                  </a:cubicBezTo>
                  <a:cubicBezTo>
                    <a:pt x="663479" y="230771"/>
                    <a:pt x="656915" y="236469"/>
                    <a:pt x="636790" y="236325"/>
                  </a:cubicBezTo>
                  <a:cubicBezTo>
                    <a:pt x="514168" y="235459"/>
                    <a:pt x="390752" y="236758"/>
                    <a:pt x="267769" y="235171"/>
                  </a:cubicBezTo>
                  <a:cubicBezTo>
                    <a:pt x="240431" y="234810"/>
                    <a:pt x="234732" y="243466"/>
                    <a:pt x="235237" y="269072"/>
                  </a:cubicBezTo>
                  <a:cubicBezTo>
                    <a:pt x="236824" y="352600"/>
                    <a:pt x="236319" y="436127"/>
                    <a:pt x="235237" y="519655"/>
                  </a:cubicBezTo>
                  <a:cubicBezTo>
                    <a:pt x="235237" y="538553"/>
                    <a:pt x="240358" y="544396"/>
                    <a:pt x="259329" y="544180"/>
                  </a:cubicBezTo>
                  <a:cubicBezTo>
                    <a:pt x="349709" y="543314"/>
                    <a:pt x="439656" y="544685"/>
                    <a:pt x="530325" y="543242"/>
                  </a:cubicBezTo>
                  <a:cubicBezTo>
                    <a:pt x="554994" y="542809"/>
                    <a:pt x="561053" y="550455"/>
                    <a:pt x="560404" y="574042"/>
                  </a:cubicBezTo>
                  <a:cubicBezTo>
                    <a:pt x="558817" y="631746"/>
                    <a:pt x="558817" y="689451"/>
                    <a:pt x="560404" y="747156"/>
                  </a:cubicBezTo>
                  <a:cubicBezTo>
                    <a:pt x="561197" y="771753"/>
                    <a:pt x="555499" y="780408"/>
                    <a:pt x="529027" y="779904"/>
                  </a:cubicBezTo>
                  <a:cubicBezTo>
                    <a:pt x="440594" y="778100"/>
                    <a:pt x="352161" y="779904"/>
                    <a:pt x="263801" y="778605"/>
                  </a:cubicBezTo>
                  <a:cubicBezTo>
                    <a:pt x="239998" y="778172"/>
                    <a:pt x="234949" y="785818"/>
                    <a:pt x="234949" y="808107"/>
                  </a:cubicBezTo>
                  <a:cubicBezTo>
                    <a:pt x="235742" y="968454"/>
                    <a:pt x="234949" y="1128801"/>
                    <a:pt x="235886" y="1289148"/>
                  </a:cubicBezTo>
                  <a:cubicBezTo>
                    <a:pt x="235886" y="1310427"/>
                    <a:pt x="231054" y="1317207"/>
                    <a:pt x="209054" y="1316702"/>
                  </a:cubicBezTo>
                  <a:cubicBezTo>
                    <a:pt x="149567" y="1315209"/>
                    <a:pt x="89987" y="1315209"/>
                    <a:pt x="30313" y="1316702"/>
                  </a:cubicBezTo>
                  <a:cubicBezTo>
                    <a:pt x="6727" y="1317351"/>
                    <a:pt x="-414" y="1311004"/>
                    <a:pt x="-270" y="1286551"/>
                  </a:cubicBezTo>
                  <a:cubicBezTo>
                    <a:pt x="956" y="1076867"/>
                    <a:pt x="523" y="867543"/>
                    <a:pt x="523" y="65821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3" name="Freeform: Shape 12">
              <a:extLst>
                <a:ext uri="{FF2B5EF4-FFF2-40B4-BE49-F238E27FC236}">
                  <a16:creationId xmlns:a16="http://schemas.microsoft.com/office/drawing/2014/main" id="{14CA8E6D-5DC4-43B6-A6EA-F9883ECABBE0}"/>
                </a:ext>
              </a:extLst>
            </p:cNvPr>
            <p:cNvSpPr/>
            <p:nvPr/>
          </p:nvSpPr>
          <p:spPr>
            <a:xfrm>
              <a:off x="5089957" y="2671841"/>
              <a:ext cx="734852" cy="1330420"/>
            </a:xfrm>
            <a:custGeom>
              <a:avLst/>
              <a:gdLst>
                <a:gd name="connsiteX0" fmla="*/ 249476 w 734852"/>
                <a:gd name="connsiteY0" fmla="*/ 781849 h 1330420"/>
                <a:gd name="connsiteX1" fmla="*/ 249981 w 734852"/>
                <a:gd name="connsiteY1" fmla="*/ 265968 h 1330420"/>
                <a:gd name="connsiteX2" fmla="*/ 220119 w 734852"/>
                <a:gd name="connsiteY2" fmla="*/ 235168 h 1330420"/>
                <a:gd name="connsiteX3" fmla="*/ 26880 w 734852"/>
                <a:gd name="connsiteY3" fmla="*/ 236250 h 1330420"/>
                <a:gd name="connsiteX4" fmla="*/ -241 w 734852"/>
                <a:gd name="connsiteY4" fmla="*/ 208335 h 1330420"/>
                <a:gd name="connsiteX5" fmla="*/ -241 w 734852"/>
                <a:gd name="connsiteY5" fmla="*/ 26782 h 1330420"/>
                <a:gd name="connsiteX6" fmla="*/ 24644 w 734852"/>
                <a:gd name="connsiteY6" fmla="*/ -267 h 1330420"/>
                <a:gd name="connsiteX7" fmla="*/ 708229 w 734852"/>
                <a:gd name="connsiteY7" fmla="*/ -267 h 1330420"/>
                <a:gd name="connsiteX8" fmla="*/ 734557 w 734852"/>
                <a:gd name="connsiteY8" fmla="*/ 25772 h 1330420"/>
                <a:gd name="connsiteX9" fmla="*/ 734557 w 734852"/>
                <a:gd name="connsiteY9" fmla="*/ 210211 h 1330420"/>
                <a:gd name="connsiteX10" fmla="*/ 708013 w 734852"/>
                <a:gd name="connsiteY10" fmla="*/ 235962 h 1330420"/>
                <a:gd name="connsiteX11" fmla="*/ 514774 w 734852"/>
                <a:gd name="connsiteY11" fmla="*/ 235024 h 1330420"/>
                <a:gd name="connsiteX12" fmla="*/ 484335 w 734852"/>
                <a:gd name="connsiteY12" fmla="*/ 265535 h 1330420"/>
                <a:gd name="connsiteX13" fmla="*/ 485417 w 734852"/>
                <a:gd name="connsiteY13" fmla="*/ 1288641 h 1330420"/>
                <a:gd name="connsiteX14" fmla="*/ 452669 w 734852"/>
                <a:gd name="connsiteY14" fmla="*/ 1323264 h 1330420"/>
                <a:gd name="connsiteX15" fmla="*/ 271188 w 734852"/>
                <a:gd name="connsiteY15" fmla="*/ 1330044 h 1330420"/>
                <a:gd name="connsiteX16" fmla="*/ 249548 w 734852"/>
                <a:gd name="connsiteY16" fmla="*/ 1300470 h 1330420"/>
                <a:gd name="connsiteX17" fmla="*/ 249476 w 734852"/>
                <a:gd name="connsiteY17" fmla="*/ 781849 h 1330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852" h="1330420">
                  <a:moveTo>
                    <a:pt x="249476" y="781849"/>
                  </a:moveTo>
                  <a:cubicBezTo>
                    <a:pt x="249476" y="609888"/>
                    <a:pt x="249043" y="437928"/>
                    <a:pt x="249981" y="265968"/>
                  </a:cubicBezTo>
                  <a:cubicBezTo>
                    <a:pt x="249981" y="242525"/>
                    <a:pt x="244788" y="234447"/>
                    <a:pt x="220119" y="235168"/>
                  </a:cubicBezTo>
                  <a:cubicBezTo>
                    <a:pt x="155706" y="236899"/>
                    <a:pt x="91293" y="234807"/>
                    <a:pt x="26880" y="236250"/>
                  </a:cubicBezTo>
                  <a:cubicBezTo>
                    <a:pt x="4736" y="236755"/>
                    <a:pt x="-746" y="229686"/>
                    <a:pt x="-241" y="208335"/>
                  </a:cubicBezTo>
                  <a:cubicBezTo>
                    <a:pt x="1201" y="147890"/>
                    <a:pt x="913" y="87300"/>
                    <a:pt x="-241" y="26782"/>
                  </a:cubicBezTo>
                  <a:cubicBezTo>
                    <a:pt x="-241" y="7811"/>
                    <a:pt x="3221" y="-267"/>
                    <a:pt x="24644" y="-267"/>
                  </a:cubicBezTo>
                  <a:cubicBezTo>
                    <a:pt x="252484" y="454"/>
                    <a:pt x="480346" y="454"/>
                    <a:pt x="708229" y="-267"/>
                  </a:cubicBezTo>
                  <a:cubicBezTo>
                    <a:pt x="728138" y="-267"/>
                    <a:pt x="734990" y="5143"/>
                    <a:pt x="734557" y="25772"/>
                  </a:cubicBezTo>
                  <a:cubicBezTo>
                    <a:pt x="733352" y="87228"/>
                    <a:pt x="733352" y="148705"/>
                    <a:pt x="734557" y="210211"/>
                  </a:cubicBezTo>
                  <a:cubicBezTo>
                    <a:pt x="735062" y="231273"/>
                    <a:pt x="727344" y="236250"/>
                    <a:pt x="708013" y="235962"/>
                  </a:cubicBezTo>
                  <a:cubicBezTo>
                    <a:pt x="643600" y="235024"/>
                    <a:pt x="579115" y="236611"/>
                    <a:pt x="514774" y="235024"/>
                  </a:cubicBezTo>
                  <a:cubicBezTo>
                    <a:pt x="490682" y="234447"/>
                    <a:pt x="484263" y="241516"/>
                    <a:pt x="484335" y="265535"/>
                  </a:cubicBezTo>
                  <a:cubicBezTo>
                    <a:pt x="485056" y="606570"/>
                    <a:pt x="484335" y="947606"/>
                    <a:pt x="485417" y="1288641"/>
                  </a:cubicBezTo>
                  <a:cubicBezTo>
                    <a:pt x="485417" y="1314247"/>
                    <a:pt x="480007" y="1323336"/>
                    <a:pt x="452669" y="1323264"/>
                  </a:cubicBezTo>
                  <a:cubicBezTo>
                    <a:pt x="392151" y="1323264"/>
                    <a:pt x="331633" y="1326365"/>
                    <a:pt x="271188" y="1330044"/>
                  </a:cubicBezTo>
                  <a:cubicBezTo>
                    <a:pt x="245365" y="1331631"/>
                    <a:pt x="249548" y="1315618"/>
                    <a:pt x="249548" y="1300470"/>
                  </a:cubicBezTo>
                  <a:cubicBezTo>
                    <a:pt x="249455" y="1127594"/>
                    <a:pt x="249426" y="954725"/>
                    <a:pt x="249476" y="781849"/>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4" name="Freeform: Shape 13">
              <a:extLst>
                <a:ext uri="{FF2B5EF4-FFF2-40B4-BE49-F238E27FC236}">
                  <a16:creationId xmlns:a16="http://schemas.microsoft.com/office/drawing/2014/main" id="{4BE965D0-F9FB-4B07-BB51-B27772944DD5}"/>
                </a:ext>
              </a:extLst>
            </p:cNvPr>
            <p:cNvSpPr/>
            <p:nvPr/>
          </p:nvSpPr>
          <p:spPr>
            <a:xfrm>
              <a:off x="6790332" y="2671693"/>
              <a:ext cx="648400" cy="1359913"/>
            </a:xfrm>
            <a:custGeom>
              <a:avLst/>
              <a:gdLst>
                <a:gd name="connsiteX0" fmla="*/ 304 w 648400"/>
                <a:gd name="connsiteY0" fmla="*/ 663918 h 1359913"/>
                <a:gd name="connsiteX1" fmla="*/ -200 w 648400"/>
                <a:gd name="connsiteY1" fmla="*/ 30104 h 1359913"/>
                <a:gd name="connsiteX2" fmla="*/ 30455 w 648400"/>
                <a:gd name="connsiteY2" fmla="*/ -192 h 1359913"/>
                <a:gd name="connsiteX3" fmla="*/ 200540 w 648400"/>
                <a:gd name="connsiteY3" fmla="*/ -192 h 1359913"/>
                <a:gd name="connsiteX4" fmla="*/ 234658 w 648400"/>
                <a:gd name="connsiteY4" fmla="*/ 32700 h 1359913"/>
                <a:gd name="connsiteX5" fmla="*/ 233288 w 648400"/>
                <a:gd name="connsiteY5" fmla="*/ 1069799 h 1359913"/>
                <a:gd name="connsiteX6" fmla="*/ 270219 w 648400"/>
                <a:gd name="connsiteY6" fmla="*/ 1106802 h 1359913"/>
                <a:gd name="connsiteX7" fmla="*/ 624165 w 648400"/>
                <a:gd name="connsiteY7" fmla="*/ 1124907 h 1359913"/>
                <a:gd name="connsiteX8" fmla="*/ 648113 w 648400"/>
                <a:gd name="connsiteY8" fmla="*/ 1151019 h 1359913"/>
                <a:gd name="connsiteX9" fmla="*/ 648113 w 648400"/>
                <a:gd name="connsiteY9" fmla="*/ 1338198 h 1359913"/>
                <a:gd name="connsiteX10" fmla="*/ 624887 w 648400"/>
                <a:gd name="connsiteY10" fmla="*/ 1359477 h 1359913"/>
                <a:gd name="connsiteX11" fmla="*/ 46540 w 648400"/>
                <a:gd name="connsiteY11" fmla="*/ 1329903 h 1359913"/>
                <a:gd name="connsiteX12" fmla="*/ 593 w 648400"/>
                <a:gd name="connsiteY12" fmla="*/ 1283307 h 1359913"/>
                <a:gd name="connsiteX13" fmla="*/ 304 w 648400"/>
                <a:gd name="connsiteY13" fmla="*/ 663918 h 135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8400" h="1359913">
                  <a:moveTo>
                    <a:pt x="304" y="663918"/>
                  </a:moveTo>
                  <a:cubicBezTo>
                    <a:pt x="304" y="452647"/>
                    <a:pt x="737" y="241375"/>
                    <a:pt x="-200" y="30104"/>
                  </a:cubicBezTo>
                  <a:cubicBezTo>
                    <a:pt x="-200" y="5867"/>
                    <a:pt x="6580" y="-913"/>
                    <a:pt x="30455" y="-192"/>
                  </a:cubicBezTo>
                  <a:cubicBezTo>
                    <a:pt x="87150" y="1540"/>
                    <a:pt x="143917" y="1684"/>
                    <a:pt x="200540" y="-192"/>
                  </a:cubicBezTo>
                  <a:cubicBezTo>
                    <a:pt x="226363" y="-1057"/>
                    <a:pt x="234730" y="5218"/>
                    <a:pt x="234658" y="32700"/>
                  </a:cubicBezTo>
                  <a:cubicBezTo>
                    <a:pt x="233720" y="378424"/>
                    <a:pt x="234658" y="724075"/>
                    <a:pt x="233288" y="1069799"/>
                  </a:cubicBezTo>
                  <a:cubicBezTo>
                    <a:pt x="233288" y="1099806"/>
                    <a:pt x="241943" y="1105865"/>
                    <a:pt x="270219" y="1106802"/>
                  </a:cubicBezTo>
                  <a:cubicBezTo>
                    <a:pt x="388225" y="1111347"/>
                    <a:pt x="506159" y="1119137"/>
                    <a:pt x="624165" y="1124907"/>
                  </a:cubicBezTo>
                  <a:cubicBezTo>
                    <a:pt x="643064" y="1125773"/>
                    <a:pt x="648401" y="1132120"/>
                    <a:pt x="648113" y="1151019"/>
                  </a:cubicBezTo>
                  <a:cubicBezTo>
                    <a:pt x="647009" y="1213534"/>
                    <a:pt x="647009" y="1275928"/>
                    <a:pt x="648113" y="1338198"/>
                  </a:cubicBezTo>
                  <a:cubicBezTo>
                    <a:pt x="648474" y="1356808"/>
                    <a:pt x="642559" y="1360559"/>
                    <a:pt x="624887" y="1359477"/>
                  </a:cubicBezTo>
                  <a:cubicBezTo>
                    <a:pt x="432225" y="1347648"/>
                    <a:pt x="239491" y="1336323"/>
                    <a:pt x="46540" y="1329903"/>
                  </a:cubicBezTo>
                  <a:cubicBezTo>
                    <a:pt x="-10659" y="1328028"/>
                    <a:pt x="665" y="1333871"/>
                    <a:pt x="593" y="1283307"/>
                  </a:cubicBezTo>
                  <a:cubicBezTo>
                    <a:pt x="16" y="1076796"/>
                    <a:pt x="304" y="870141"/>
                    <a:pt x="304" y="663918"/>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sp>
          <p:nvSpPr>
            <p:cNvPr id="15" name="Freeform: Shape 14">
              <a:extLst>
                <a:ext uri="{FF2B5EF4-FFF2-40B4-BE49-F238E27FC236}">
                  <a16:creationId xmlns:a16="http://schemas.microsoft.com/office/drawing/2014/main" id="{10AE657A-C382-4542-A163-4E805A1307E9}"/>
                </a:ext>
              </a:extLst>
            </p:cNvPr>
            <p:cNvSpPr/>
            <p:nvPr/>
          </p:nvSpPr>
          <p:spPr>
            <a:xfrm>
              <a:off x="7629214" y="2671620"/>
              <a:ext cx="236304" cy="1392345"/>
            </a:xfrm>
            <a:custGeom>
              <a:avLst/>
              <a:gdLst>
                <a:gd name="connsiteX0" fmla="*/ 235309 w 236304"/>
                <a:gd name="connsiteY0" fmla="*/ 698470 h 1392345"/>
                <a:gd name="connsiteX1" fmla="*/ 235958 w 236304"/>
                <a:gd name="connsiteY1" fmla="*/ 1364166 h 1392345"/>
                <a:gd name="connsiteX2" fmla="*/ 206024 w 236304"/>
                <a:gd name="connsiteY2" fmla="*/ 1391432 h 1392345"/>
                <a:gd name="connsiteX3" fmla="*/ 33559 w 236304"/>
                <a:gd name="connsiteY3" fmla="*/ 1378665 h 1392345"/>
                <a:gd name="connsiteX4" fmla="*/ -271 w 236304"/>
                <a:gd name="connsiteY4" fmla="*/ 1343681 h 1392345"/>
                <a:gd name="connsiteX5" fmla="*/ 307 w 236304"/>
                <a:gd name="connsiteY5" fmla="*/ 620352 h 1392345"/>
                <a:gd name="connsiteX6" fmla="*/ -198 w 236304"/>
                <a:gd name="connsiteY6" fmla="*/ 32484 h 1392345"/>
                <a:gd name="connsiteX7" fmla="*/ 31828 w 236304"/>
                <a:gd name="connsiteY7" fmla="*/ -191 h 1392345"/>
                <a:gd name="connsiteX8" fmla="*/ 201985 w 236304"/>
                <a:gd name="connsiteY8" fmla="*/ -191 h 1392345"/>
                <a:gd name="connsiteX9" fmla="*/ 236031 w 236304"/>
                <a:gd name="connsiteY9" fmla="*/ 32701 h 1392345"/>
                <a:gd name="connsiteX10" fmla="*/ 235309 w 236304"/>
                <a:gd name="connsiteY10" fmla="*/ 698470 h 139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04" h="1392345">
                  <a:moveTo>
                    <a:pt x="235309" y="698470"/>
                  </a:moveTo>
                  <a:cubicBezTo>
                    <a:pt x="235309" y="920345"/>
                    <a:pt x="234876" y="1142219"/>
                    <a:pt x="235958" y="1364166"/>
                  </a:cubicBezTo>
                  <a:cubicBezTo>
                    <a:pt x="235958" y="1388763"/>
                    <a:pt x="230332" y="1394173"/>
                    <a:pt x="206024" y="1391432"/>
                  </a:cubicBezTo>
                  <a:cubicBezTo>
                    <a:pt x="148752" y="1385084"/>
                    <a:pt x="91119" y="1380684"/>
                    <a:pt x="33559" y="1378665"/>
                  </a:cubicBezTo>
                  <a:cubicBezTo>
                    <a:pt x="7520" y="1377727"/>
                    <a:pt x="-415" y="1370225"/>
                    <a:pt x="-271" y="1343681"/>
                  </a:cubicBezTo>
                  <a:cubicBezTo>
                    <a:pt x="739" y="1102547"/>
                    <a:pt x="307" y="861414"/>
                    <a:pt x="307" y="620352"/>
                  </a:cubicBezTo>
                  <a:cubicBezTo>
                    <a:pt x="307" y="424372"/>
                    <a:pt x="739" y="228392"/>
                    <a:pt x="-198" y="32484"/>
                  </a:cubicBezTo>
                  <a:cubicBezTo>
                    <a:pt x="-198" y="7383"/>
                    <a:pt x="5860" y="-1056"/>
                    <a:pt x="31828" y="-191"/>
                  </a:cubicBezTo>
                  <a:cubicBezTo>
                    <a:pt x="88523" y="1778"/>
                    <a:pt x="145239" y="1778"/>
                    <a:pt x="201985" y="-191"/>
                  </a:cubicBezTo>
                  <a:cubicBezTo>
                    <a:pt x="227735" y="-1056"/>
                    <a:pt x="236175" y="5147"/>
                    <a:pt x="236031" y="32701"/>
                  </a:cubicBezTo>
                  <a:cubicBezTo>
                    <a:pt x="234804" y="254648"/>
                    <a:pt x="235309" y="476595"/>
                    <a:pt x="235309" y="698470"/>
                  </a:cubicBezTo>
                  <a:close/>
                </a:path>
              </a:pathLst>
            </a:custGeom>
            <a:grpFill/>
            <a:ln w="7205" cap="flat">
              <a:noFill/>
              <a:prstDash val="solid"/>
              <a:miter/>
            </a:ln>
          </p:spPr>
          <p:txBody>
            <a:bodyPr rtlCol="0" anchor="ctr"/>
            <a:lstStyle/>
            <a:p>
              <a:endParaRPr lang="en-IN" sz="1350">
                <a:latin typeface="Inter" panose="020B0604020202020204" charset="0"/>
                <a:ea typeface="Inter" panose="020B0604020202020204" charset="0"/>
                <a:cs typeface="Inter" panose="020B0604020202020204" charset="0"/>
              </a:endParaRPr>
            </a:p>
          </p:txBody>
        </p:sp>
      </p:grpSp>
      <p:pic>
        <p:nvPicPr>
          <p:cNvPr id="4" name="Picture 3">
            <a:extLst>
              <a:ext uri="{FF2B5EF4-FFF2-40B4-BE49-F238E27FC236}">
                <a16:creationId xmlns:a16="http://schemas.microsoft.com/office/drawing/2014/main" id="{486A2EFB-A8E5-46BB-AF34-8CC98A9D35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165" y="1966963"/>
            <a:ext cx="5078762" cy="946888"/>
          </a:xfrm>
          <a:prstGeom prst="rect">
            <a:avLst/>
          </a:prstGeom>
        </p:spPr>
      </p:pic>
      <p:pic>
        <p:nvPicPr>
          <p:cNvPr id="16" name="Picture 15">
            <a:extLst>
              <a:ext uri="{FF2B5EF4-FFF2-40B4-BE49-F238E27FC236}">
                <a16:creationId xmlns:a16="http://schemas.microsoft.com/office/drawing/2014/main" id="{E57914E4-457E-4CD6-AF35-D16593F88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3397" y="3222984"/>
            <a:ext cx="1343212" cy="1638529"/>
          </a:xfrm>
          <a:prstGeom prst="rect">
            <a:avLst/>
          </a:prstGeom>
        </p:spPr>
      </p:pic>
    </p:spTree>
    <p:extLst>
      <p:ext uri="{BB962C8B-B14F-4D97-AF65-F5344CB8AC3E}">
        <p14:creationId xmlns:p14="http://schemas.microsoft.com/office/powerpoint/2010/main" val="52513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1229</TotalTime>
  <Words>2104</Words>
  <Application>Microsoft Office PowerPoint</Application>
  <PresentationFormat>Widescreen</PresentationFormat>
  <Paragraphs>288</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Calibri</vt:lpstr>
      <vt:lpstr>Aptos</vt:lpstr>
      <vt:lpstr>Calibri Light</vt:lpstr>
      <vt:lpstr>Inter</vt:lpstr>
      <vt:lpstr>Segoe UI Semibold</vt:lpstr>
      <vt:lpstr>Wingdings</vt:lpstr>
      <vt:lpstr>Segoe UI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Aswanth Kumar A</dc:creator>
  <cp:lastModifiedBy>Rupesh Chavan</cp:lastModifiedBy>
  <cp:revision>39</cp:revision>
  <dcterms:created xsi:type="dcterms:W3CDTF">2023-07-31T10:55:31Z</dcterms:created>
  <dcterms:modified xsi:type="dcterms:W3CDTF">2025-01-29T09:51:04Z</dcterms:modified>
</cp:coreProperties>
</file>